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2f59aa17a31c43c1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5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277" r:id="rId5"/>
    <p:sldId id="285" r:id="rId6"/>
    <p:sldId id="259" r:id="rId7"/>
    <p:sldId id="268" r:id="rId8"/>
    <p:sldId id="260" r:id="rId9"/>
    <p:sldId id="263" r:id="rId10"/>
    <p:sldId id="264" r:id="rId11"/>
    <p:sldId id="265" r:id="rId12"/>
    <p:sldId id="266" r:id="rId13"/>
    <p:sldId id="261" r:id="rId14"/>
    <p:sldId id="278" r:id="rId15"/>
    <p:sldId id="280" r:id="rId16"/>
    <p:sldId id="281" r:id="rId17"/>
    <p:sldId id="282" r:id="rId18"/>
    <p:sldId id="284" r:id="rId19"/>
    <p:sldId id="283" r:id="rId20"/>
  </p:sldIdLst>
  <p:sldSz cx="9144000" cy="6858000" type="screen4x3"/>
  <p:notesSz cx="6669088" cy="9896475"/>
  <p:custDataLst>
    <p:tags r:id="rId23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288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4272">
          <p15:clr>
            <a:srgbClr val="A4A3A4"/>
          </p15:clr>
        </p15:guide>
        <p15:guide id="6" orient="horz" pos="4160">
          <p15:clr>
            <a:srgbClr val="A4A3A4"/>
          </p15:clr>
        </p15:guide>
        <p15:guide id="7" orient="horz" pos="1728">
          <p15:clr>
            <a:srgbClr val="A4A3A4"/>
          </p15:clr>
        </p15:guide>
        <p15:guide id="8" orient="horz" pos="1248">
          <p15:clr>
            <a:srgbClr val="A4A3A4"/>
          </p15:clr>
        </p15:guide>
        <p15:guide id="9" pos="4560">
          <p15:clr>
            <a:srgbClr val="A4A3A4"/>
          </p15:clr>
        </p15:guide>
        <p15:guide id="10" pos="5328">
          <p15:clr>
            <a:srgbClr val="A4A3A4"/>
          </p15:clr>
        </p15:guide>
        <p15:guide id="11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F1936"/>
    <a:srgbClr val="000000"/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4080"/>
        <p:guide orient="horz" pos="480"/>
        <p:guide orient="horz" pos="288"/>
        <p:guide orient="horz" pos="1056"/>
        <p:guide orient="horz" pos="4272"/>
        <p:guide orient="horz" pos="4160"/>
        <p:guide orient="horz" pos="1728"/>
        <p:guide orient="horz" pos="1248"/>
        <p:guide pos="4560"/>
        <p:guide pos="5328"/>
        <p:guide pos="432"/>
      </p:guideLst>
    </p:cSldViewPr>
  </p:slideViewPr>
  <p:outlineViewPr>
    <p:cViewPr>
      <p:scale>
        <a:sx n="40" d="100"/>
        <a:sy n="4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24" y="-78"/>
      </p:cViewPr>
      <p:guideLst>
        <p:guide orient="horz" pos="311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5299"/>
          </a:xfrm>
          <a:prstGeom prst="rect">
            <a:avLst/>
          </a:prstGeom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5299"/>
          </a:xfrm>
          <a:prstGeom prst="rect">
            <a:avLst/>
          </a:prstGeom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fld id="{9426889C-10F6-4525-A0E8-84C9DAA93D1D}" type="datetime1">
              <a:rPr lang="de-DE"/>
              <a:pPr>
                <a:defRPr/>
              </a:pPr>
              <a:t>25.01.2021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99594"/>
            <a:ext cx="2890665" cy="495299"/>
          </a:xfrm>
          <a:prstGeom prst="rect">
            <a:avLst/>
          </a:prstGeom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6" y="9399594"/>
            <a:ext cx="2890665" cy="495299"/>
          </a:xfrm>
          <a:prstGeom prst="rect">
            <a:avLst/>
          </a:prstGeom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2E3BC5-F210-4494-BF7F-3F47B049BF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619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423" y="0"/>
            <a:ext cx="2890665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42950"/>
            <a:ext cx="4945062" cy="370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316" y="4701380"/>
            <a:ext cx="4890457" cy="44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1178"/>
            <a:ext cx="2890665" cy="49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423" y="9401178"/>
            <a:ext cx="2890665" cy="49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07D4550-188C-40E5-8987-84908B62E3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2431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-65" charset="-128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 userDrawn="1"/>
        </p:nvGraphicFramePr>
        <p:xfrm>
          <a:off x="6732588" y="260350"/>
          <a:ext cx="22320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5" name="Image" r:id="rId3" imgW="1794972" imgH="935659" progId="Photoshop.Image.9">
                  <p:embed/>
                </p:oleObj>
              </mc:Choice>
              <mc:Fallback>
                <p:oleObj name="Image" r:id="rId3" imgW="1794972" imgH="935659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60350"/>
                        <a:ext cx="2232025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7599" y="2228400"/>
            <a:ext cx="8277013" cy="986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8" name="Group 6"/>
          <p:cNvGrpSpPr>
            <a:grpSpLocks/>
          </p:cNvGrpSpPr>
          <p:nvPr userDrawn="1"/>
        </p:nvGrpSpPr>
        <p:grpSpPr bwMode="auto">
          <a:xfrm>
            <a:off x="685801" y="1311215"/>
            <a:ext cx="8278618" cy="116899"/>
            <a:chOff x="528" y="840"/>
            <a:chExt cx="7072" cy="57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528" y="840"/>
              <a:ext cx="5721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6134" y="840"/>
              <a:ext cx="1466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64784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7997" y="1626577"/>
            <a:ext cx="3008313" cy="48987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52000" y="1626577"/>
            <a:ext cx="5112488" cy="4896623"/>
          </a:xfrm>
        </p:spPr>
        <p:txBody>
          <a:bodyPr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60372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626577"/>
            <a:ext cx="5486400" cy="4178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78581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85800" y="1626577"/>
            <a:ext cx="8278688" cy="4849823"/>
          </a:xfrm>
        </p:spPr>
        <p:txBody>
          <a:bodyPr vert="vert"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07512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36296" y="1626577"/>
            <a:ext cx="1728192" cy="4850423"/>
          </a:xfrm>
          <a:prstGeom prst="rect">
            <a:avLst/>
          </a:prstGeo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87600" y="1626577"/>
            <a:ext cx="6404680" cy="4849823"/>
          </a:xfrm>
        </p:spPr>
        <p:txBody>
          <a:bodyPr vert="vert"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53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536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38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27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18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807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65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687600" y="1626577"/>
            <a:ext cx="8276888" cy="4849823"/>
          </a:xfrm>
        </p:spPr>
        <p:txBody>
          <a:bodyPr/>
          <a:lstStyle>
            <a:lvl1pPr marL="457200" indent="-457200">
              <a:buSzPct val="80000"/>
              <a:buFont typeface="Wingdings" panose="05000000000000000000" pitchFamily="2" charset="2"/>
              <a:buChar char=""/>
              <a:defRPr/>
            </a:lvl1pPr>
            <a:lvl2pPr marL="900850" indent="-450000">
              <a:buClr>
                <a:srgbClr val="8F1936"/>
              </a:buClr>
              <a:buSzPct val="80000"/>
              <a:buFont typeface="Wingdings" panose="05000000000000000000" pitchFamily="2" charset="2"/>
              <a:buChar char="§"/>
              <a:defRPr lang="de-DE" sz="2400" b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353288" indent="-450000">
              <a:buSzPct val="80000"/>
              <a:buFont typeface="Symbol" panose="05050102010706020507" pitchFamily="18" charset="2"/>
              <a:buChar char="-"/>
              <a:defRPr/>
            </a:lvl3pPr>
            <a:lvl4pPr marL="1796200" indent="-450000">
              <a:buSzPct val="80000"/>
              <a:buFont typeface="Courier New" panose="02070309020205020404" pitchFamily="49" charset="0"/>
              <a:buChar char="o"/>
              <a:defRPr/>
            </a:lvl4pPr>
            <a:lvl5pPr marL="2248638" indent="-450000">
              <a:buSzPct val="8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23545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95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13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224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68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37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887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938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81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23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17016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17016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269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49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685800" y="1626577"/>
            <a:ext cx="4030216" cy="4849823"/>
          </a:xfrm>
        </p:spPr>
        <p:txBody>
          <a:bodyPr/>
          <a:lstStyle>
            <a:lvl1pPr marL="457200" marR="0" indent="-457200" algn="l" defTabSz="914400" rtl="0" eaLnBrk="0" fontAlgn="base" latinLnBrk="0" hangingPunct="0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Arial" panose="020B0604020202020204" pitchFamily="34" charset="0"/>
              <a:buChar char="■"/>
              <a:tabLst/>
              <a:defRPr lang="de-DE" sz="2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00850" marR="0" indent="-450000" algn="l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>
                <a:srgbClr val="CFA5A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 lang="de-DE" sz="2400" b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353288" marR="0" indent="-450000" algn="l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Symbol" panose="05050102010706020507" pitchFamily="18" charset="2"/>
              <a:buChar char="-"/>
              <a:tabLst>
                <a:tab pos="357188" algn="l"/>
              </a:tabLst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796200" marR="0" indent="-450000" algn="l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Courier New" panose="02070309020205020404" pitchFamily="49" charset="0"/>
              <a:buChar char="o"/>
              <a:tabLst>
                <a:tab pos="363538" algn="l"/>
              </a:tabLst>
              <a:defRPr lang="de-DE" sz="1800" b="0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4pPr>
            <a:lvl5pPr marL="2248638" marR="0" indent="-450000" algn="l" defTabSz="914400" rtl="0" eaLnBrk="0" fontAlgn="base" latinLnBrk="0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Arial" panose="020B0604020202020204" pitchFamily="34" charset="0"/>
              <a:buChar char="•"/>
              <a:tabLst/>
              <a:defRPr lang="de-DE" sz="16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marL="900850" marR="0" lvl="1" indent="-450000" algn="l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dirty="0" smtClean="0"/>
              <a:t>Zweite Ebene</a:t>
            </a:r>
          </a:p>
          <a:p>
            <a:pPr marL="1353288" marR="0" lvl="2" indent="-450000" algn="l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>
                <a:srgbClr val="8F1936"/>
              </a:buClr>
              <a:buSzPct val="80000"/>
              <a:buFont typeface="Symbol" panose="05050102010706020507" pitchFamily="18" charset="2"/>
              <a:buChar char="-"/>
              <a:tabLst>
                <a:tab pos="357188" algn="l"/>
              </a:tabLst>
            </a:pPr>
            <a:r>
              <a:rPr lang="de-DE" dirty="0" smtClean="0"/>
              <a:t>Dritte Ebene</a:t>
            </a:r>
          </a:p>
          <a:p>
            <a:pPr marL="1796200" marR="0" lvl="3" indent="-450000" algn="l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Courier New" panose="02070309020205020404" pitchFamily="49" charset="0"/>
              <a:buChar char="o"/>
              <a:tabLst>
                <a:tab pos="363538" algn="l"/>
              </a:tabLst>
            </a:pPr>
            <a:r>
              <a:rPr lang="de-DE" dirty="0" smtClean="0"/>
              <a:t>Vierte Ebene</a:t>
            </a:r>
          </a:p>
          <a:p>
            <a:pPr marL="2248638" marR="0" lvl="4" indent="-450000" algn="l" defTabSz="914400" rtl="0" eaLnBrk="0" fontAlgn="base" latinLnBrk="0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Pct val="80000"/>
              <a:buFont typeface="Arial" panose="020B0604020202020204" pitchFamily="34" charset="0"/>
              <a:buChar char="•"/>
              <a:tabLst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4860032" y="1617785"/>
            <a:ext cx="4104456" cy="4858615"/>
          </a:xfrm>
        </p:spPr>
        <p:txBody>
          <a:bodyPr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72678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600" y="1626577"/>
            <a:ext cx="3931200" cy="10103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70000" y="1626577"/>
            <a:ext cx="3931200" cy="10086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687600" y="2638800"/>
            <a:ext cx="3931200" cy="3952800"/>
          </a:xfrm>
        </p:spPr>
        <p:txBody>
          <a:bodyPr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770000" y="2638800"/>
            <a:ext cx="3931200" cy="3952800"/>
          </a:xfrm>
        </p:spPr>
        <p:txBody>
          <a:bodyPr/>
          <a:lstStyle>
            <a:lvl2pPr marL="900850" indent="-450000">
              <a:buFont typeface="Wingdings" panose="05000000000000000000" pitchFamily="2" charset="2"/>
              <a:buChar char="§"/>
              <a:defRPr/>
            </a:lvl2pPr>
            <a:lvl3pPr marL="1353288" indent="-450000">
              <a:buFont typeface="Symbol" panose="05050102010706020507" pitchFamily="18" charset="2"/>
              <a:buChar char="-"/>
              <a:defRPr/>
            </a:lvl3pPr>
            <a:lvl4pPr marL="1796200" indent="-450000">
              <a:buFont typeface="Courier New" panose="02070309020205020404" pitchFamily="49" charset="0"/>
              <a:buChar char="o"/>
              <a:defRPr/>
            </a:lvl4pPr>
            <a:lvl5pPr marL="2248638" indent="-450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8370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79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84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1054" name="Textfeld 20"/>
          <p:cNvSpPr txBox="1">
            <a:spLocks noChangeArrowheads="1"/>
          </p:cNvSpPr>
          <p:nvPr/>
        </p:nvSpPr>
        <p:spPr bwMode="auto">
          <a:xfrm>
            <a:off x="714375" y="6604000"/>
            <a:ext cx="50403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de-DE" sz="900" dirty="0" smtClean="0">
                <a:solidFill>
                  <a:srgbClr val="60606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Einreichung elektronischer Belege über ELSTER</a:t>
            </a:r>
            <a:endParaRPr lang="de-DE" sz="900" dirty="0">
              <a:solidFill>
                <a:srgbClr val="606060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55" name="Textfeld 19"/>
          <p:cNvSpPr txBox="1">
            <a:spLocks noChangeArrowheads="1"/>
          </p:cNvSpPr>
          <p:nvPr/>
        </p:nvSpPr>
        <p:spPr bwMode="auto">
          <a:xfrm>
            <a:off x="6003925" y="6604000"/>
            <a:ext cx="1260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r>
              <a:rPr lang="de-DE" sz="900" dirty="0" smtClean="0">
                <a:solidFill>
                  <a:srgbClr val="60606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19. Januar 2021</a:t>
            </a:r>
            <a:endParaRPr lang="de-DE" sz="900" dirty="0">
              <a:solidFill>
                <a:srgbClr val="606060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56" name="Textfeld 18"/>
          <p:cNvSpPr txBox="1">
            <a:spLocks noChangeArrowheads="1"/>
          </p:cNvSpPr>
          <p:nvPr/>
        </p:nvSpPr>
        <p:spPr bwMode="auto">
          <a:xfrm>
            <a:off x="7264400" y="6604000"/>
            <a:ext cx="1160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900" dirty="0">
                <a:solidFill>
                  <a:srgbClr val="606060"/>
                </a:solidFill>
                <a:latin typeface="Bliss Light" charset="0"/>
              </a:rPr>
              <a:t>Folie </a:t>
            </a:r>
            <a:fld id="{AAD92B7B-43F3-4FF7-ADAE-EDBF34CA7253}" type="slidenum">
              <a:rPr lang="de-DE" altLang="de-DE" sz="900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900" dirty="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1034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799" y="1626577"/>
            <a:ext cx="8272553" cy="48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graphicFrame>
        <p:nvGraphicFramePr>
          <p:cNvPr id="1026" name="Object 4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48490177"/>
              </p:ext>
            </p:extLst>
          </p:nvPr>
        </p:nvGraphicFramePr>
        <p:xfrm>
          <a:off x="6732588" y="260351"/>
          <a:ext cx="2225765" cy="1160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Image" r:id="rId19" imgW="1794972" imgH="935659" progId="Photoshop.Image.9">
                  <p:embed/>
                </p:oleObj>
              </mc:Choice>
              <mc:Fallback>
                <p:oleObj name="Image" r:id="rId19" imgW="1794972" imgH="935659" progId="Photoshop.Image.9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60351"/>
                        <a:ext cx="2225765" cy="1160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2890"/>
            <a:ext cx="5867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  <p:grpSp>
        <p:nvGrpSpPr>
          <p:cNvPr id="13" name="Group 6"/>
          <p:cNvGrpSpPr>
            <a:grpSpLocks/>
          </p:cNvGrpSpPr>
          <p:nvPr userDrawn="1"/>
        </p:nvGrpSpPr>
        <p:grpSpPr bwMode="auto">
          <a:xfrm>
            <a:off x="685801" y="1311215"/>
            <a:ext cx="8272765" cy="116899"/>
            <a:chOff x="528" y="840"/>
            <a:chExt cx="7067" cy="57"/>
          </a:xfrm>
        </p:grpSpPr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528" y="840"/>
              <a:ext cx="5721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6134" y="840"/>
              <a:ext cx="1461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3" r:id="rId3"/>
    <p:sldLayoutId id="2147483662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4" r:id="rId14"/>
    <p:sldLayoutId id="2147483687" r:id="rId15"/>
    <p:sldLayoutId id="2147483688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9pPr>
    </p:titleStyle>
    <p:bodyStyle>
      <a:lvl1pPr marL="457200" marR="0" indent="-457200" algn="l" defTabSz="914400" rtl="0" eaLnBrk="0" fontAlgn="base" latinLnBrk="0" hangingPunct="0">
        <a:lnSpc>
          <a:spcPts val="4000"/>
        </a:lnSpc>
        <a:spcBef>
          <a:spcPts val="600"/>
        </a:spcBef>
        <a:spcAft>
          <a:spcPct val="0"/>
        </a:spcAft>
        <a:buClr>
          <a:srgbClr val="871D33"/>
        </a:buClr>
        <a:buSzPct val="80000"/>
        <a:buFont typeface="Wingdings" panose="05000000000000000000" pitchFamily="2" charset="2"/>
        <a:buChar char="n"/>
        <a:tabLst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900850" marR="0" indent="-450000" algn="l" defTabSz="914400" rtl="0" eaLnBrk="0" fontAlgn="base" latinLnBrk="0" hangingPunct="0">
        <a:lnSpc>
          <a:spcPts val="3600"/>
        </a:lnSpc>
        <a:spcBef>
          <a:spcPts val="600"/>
        </a:spcBef>
        <a:spcAft>
          <a:spcPct val="0"/>
        </a:spcAft>
        <a:buClr>
          <a:srgbClr val="8F1936"/>
        </a:buClr>
        <a:buSzPct val="80000"/>
        <a:buFont typeface="Wingdings" panose="05000000000000000000" pitchFamily="2" charset="2"/>
        <a:buChar char="§"/>
        <a:tabLst/>
        <a:defRPr sz="2400" b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353288" marR="0" indent="-450000" algn="l" defTabSz="914400" rtl="0" eaLnBrk="0" fontAlgn="base" latinLnBrk="0" hangingPunct="0">
        <a:lnSpc>
          <a:spcPts val="3200"/>
        </a:lnSpc>
        <a:spcBef>
          <a:spcPts val="600"/>
        </a:spcBef>
        <a:spcAft>
          <a:spcPct val="0"/>
        </a:spcAft>
        <a:buClr>
          <a:srgbClr val="8F1936"/>
        </a:buClr>
        <a:buSzPct val="80000"/>
        <a:buFont typeface="Symbol" panose="05050102010706020507" pitchFamily="18" charset="2"/>
        <a:buChar char="-"/>
        <a:tabLst>
          <a:tab pos="357188" algn="l"/>
        </a:tabLst>
        <a:defRPr sz="20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796200" marR="0" indent="-450000" algn="l" defTabSz="914400" rtl="0" eaLnBrk="0" fontAlgn="base" latinLnBrk="0" hangingPunct="0">
        <a:lnSpc>
          <a:spcPts val="3000"/>
        </a:lnSpc>
        <a:spcBef>
          <a:spcPts val="600"/>
        </a:spcBef>
        <a:spcAft>
          <a:spcPct val="0"/>
        </a:spcAft>
        <a:buClr>
          <a:srgbClr val="871D33"/>
        </a:buClr>
        <a:buSzPct val="80000"/>
        <a:buFont typeface="Courier New" panose="02070309020205020404" pitchFamily="49" charset="0"/>
        <a:buChar char="o"/>
        <a:tabLst>
          <a:tab pos="363538" algn="l"/>
        </a:tabLst>
        <a:defRPr lang="de-DE" sz="1800" b="0" dirty="0" smtClean="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248638" marR="0" indent="-450000" algn="l" defTabSz="914400" rtl="0" eaLnBrk="0" fontAlgn="base" latinLnBrk="0" hangingPunct="0">
        <a:lnSpc>
          <a:spcPts val="2800"/>
        </a:lnSpc>
        <a:spcBef>
          <a:spcPts val="600"/>
        </a:spcBef>
        <a:spcAft>
          <a:spcPct val="0"/>
        </a:spcAft>
        <a:buClr>
          <a:srgbClr val="871D33"/>
        </a:buClr>
        <a:buSzPct val="80000"/>
        <a:buFont typeface="Arial" panose="020B0604020202020204" pitchFamily="34" charset="0"/>
        <a:buChar char="•"/>
        <a:tabLst/>
        <a:defRPr sz="16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965450" indent="-2730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6pPr>
      <a:lvl7pPr marL="3422650" indent="-2730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7pPr>
      <a:lvl8pPr marL="3879850" indent="-2730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8pPr>
      <a:lvl9pPr marL="4349750" indent="-2857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0614-DEA3-4E80-AC79-F31771A145C9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A4E58-324C-492C-9F23-0BA5FC9A01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3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12788" y="2674899"/>
            <a:ext cx="8277013" cy="1416624"/>
          </a:xfrm>
        </p:spPr>
        <p:txBody>
          <a:bodyPr/>
          <a:lstStyle/>
          <a:p>
            <a:r>
              <a:rPr lang="de-DE" cap="none" dirty="0" smtClean="0">
                <a:latin typeface="Arial" panose="020B0604020202020204" pitchFamily="34" charset="0"/>
              </a:rPr>
              <a:t>EINREICHUNG ELEKTRONISCHER BELEGE ÜBER ELSTER</a:t>
            </a:r>
            <a:br>
              <a:rPr lang="de-DE" cap="none" dirty="0" smtClean="0">
                <a:latin typeface="Arial" panose="020B0604020202020204" pitchFamily="34" charset="0"/>
              </a:rPr>
            </a:br>
            <a:r>
              <a:rPr lang="de-DE" cap="none" dirty="0" smtClean="0">
                <a:latin typeface="Arial" panose="020B0604020202020204" pitchFamily="34" charset="0"/>
              </a:rPr>
              <a:t/>
            </a:r>
            <a:br>
              <a:rPr lang="de-DE" cap="none" dirty="0" smtClean="0">
                <a:latin typeface="Arial" panose="020B0604020202020204" pitchFamily="34" charset="0"/>
              </a:rPr>
            </a:br>
            <a:r>
              <a:rPr lang="de-DE" cap="none" dirty="0">
                <a:latin typeface="Arial" panose="020B0604020202020204" pitchFamily="34" charset="0"/>
              </a:rPr>
              <a:t>-</a:t>
            </a:r>
            <a:r>
              <a:rPr lang="de-DE" cap="none" dirty="0" smtClean="0">
                <a:latin typeface="Arial" panose="020B0604020202020204" pitchFamily="34" charset="0"/>
              </a:rPr>
              <a:t>Projekt NACHDIGAL-</a:t>
            </a:r>
            <a:endParaRPr lang="de-DE" cap="none" dirty="0">
              <a:latin typeface="Arial" panose="020B0604020202020204" pitchFamily="34" charset="0"/>
            </a:endParaRPr>
          </a:p>
        </p:txBody>
      </p:sp>
      <p:sp>
        <p:nvSpPr>
          <p:cNvPr id="4" name="txt_Untertitel"/>
          <p:cNvSpPr>
            <a:spLocks noChangeArrowheads="1"/>
          </p:cNvSpPr>
          <p:nvPr/>
        </p:nvSpPr>
        <p:spPr bwMode="auto">
          <a:xfrm>
            <a:off x="685800" y="3505200"/>
            <a:ext cx="772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 sz="2400" dirty="0">
              <a:solidFill>
                <a:srgbClr val="871D33"/>
              </a:solidFill>
            </a:endParaRPr>
          </a:p>
        </p:txBody>
      </p:sp>
      <p:sp>
        <p:nvSpPr>
          <p:cNvPr id="5" name="txt_Autor"/>
          <p:cNvSpPr>
            <a:spLocks noChangeArrowheads="1"/>
          </p:cNvSpPr>
          <p:nvPr/>
        </p:nvSpPr>
        <p:spPr bwMode="auto">
          <a:xfrm>
            <a:off x="712788" y="4953000"/>
            <a:ext cx="772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6600"/>
              </a:buClr>
              <a:buSzPct val="120000"/>
              <a:buFont typeface="Webdings" panose="05030102010509060703" pitchFamily="18" charset="2"/>
              <a:buNone/>
            </a:pPr>
            <a:r>
              <a:rPr lang="de-DE" altLang="de-DE" sz="1600" dirty="0" smtClean="0">
                <a:solidFill>
                  <a:schemeClr val="tx2"/>
                </a:solidFill>
              </a:rPr>
              <a:t>Monika Bohlen – Mitglied des </a:t>
            </a:r>
            <a:r>
              <a:rPr lang="de-DE" altLang="de-DE" sz="1600" dirty="0" err="1" smtClean="0">
                <a:solidFill>
                  <a:schemeClr val="tx2"/>
                </a:solidFill>
              </a:rPr>
              <a:t>ElSter</a:t>
            </a:r>
            <a:r>
              <a:rPr lang="de-DE" altLang="de-DE" sz="1600" dirty="0" smtClean="0">
                <a:solidFill>
                  <a:schemeClr val="tx2"/>
                </a:solidFill>
              </a:rPr>
              <a:t>-Teams</a:t>
            </a:r>
            <a:endParaRPr lang="de-DE" altLang="de-DE" sz="1600" dirty="0">
              <a:solidFill>
                <a:schemeClr val="tx2"/>
              </a:solidFill>
            </a:endParaRPr>
          </a:p>
        </p:txBody>
      </p:sp>
      <p:sp>
        <p:nvSpPr>
          <p:cNvPr id="6" name="txt_OrtDatum"/>
          <p:cNvSpPr>
            <a:spLocks noChangeArrowheads="1"/>
          </p:cNvSpPr>
          <p:nvPr/>
        </p:nvSpPr>
        <p:spPr bwMode="auto">
          <a:xfrm>
            <a:off x="712788" y="5491163"/>
            <a:ext cx="772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6600"/>
              </a:buClr>
              <a:buSzPct val="120000"/>
              <a:buFont typeface="Webdings" panose="05030102010509060703" pitchFamily="18" charset="2"/>
              <a:buNone/>
            </a:pPr>
            <a:r>
              <a:rPr lang="de-DE" altLang="de-DE" sz="1600" dirty="0" smtClean="0">
                <a:solidFill>
                  <a:schemeClr val="tx2"/>
                </a:solidFill>
              </a:rPr>
              <a:t>Finanzamt Trier, </a:t>
            </a:r>
            <a:r>
              <a:rPr lang="de-DE" altLang="de-DE" sz="1600" dirty="0" smtClean="0">
                <a:solidFill>
                  <a:schemeClr val="tx2"/>
                </a:solidFill>
              </a:rPr>
              <a:t>19</a:t>
            </a:r>
            <a:r>
              <a:rPr lang="de-DE" altLang="de-DE" sz="1600" dirty="0" smtClean="0">
                <a:solidFill>
                  <a:schemeClr val="tx2"/>
                </a:solidFill>
              </a:rPr>
              <a:t>.01.2021</a:t>
            </a:r>
            <a:endParaRPr lang="de-DE" altLang="de-DE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694512" cy="974725"/>
          </a:xfrm>
        </p:spPr>
        <p:txBody>
          <a:bodyPr/>
          <a:lstStyle/>
          <a:p>
            <a:r>
              <a:rPr lang="de-DE" dirty="0" smtClean="0"/>
              <a:t>III</a:t>
            </a:r>
            <a:r>
              <a:rPr lang="de-DE" dirty="0"/>
              <a:t>. Belegeinreichung: </a:t>
            </a:r>
            <a:br>
              <a:rPr lang="de-DE" dirty="0"/>
            </a:br>
            <a:r>
              <a:rPr lang="de-DE" dirty="0"/>
              <a:t>     Klickanleitung </a:t>
            </a:r>
            <a:r>
              <a:rPr lang="de-DE" dirty="0" err="1"/>
              <a:t>MeinElster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777113" cy="31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" y="1538001"/>
            <a:ext cx="9144000" cy="5026973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5800" y="262890"/>
            <a:ext cx="7486600" cy="974725"/>
          </a:xfrm>
        </p:spPr>
        <p:txBody>
          <a:bodyPr/>
          <a:lstStyle/>
          <a:p>
            <a:r>
              <a:rPr lang="de-DE" dirty="0"/>
              <a:t>III. </a:t>
            </a:r>
            <a:r>
              <a:rPr lang="de-DE" dirty="0" smtClean="0"/>
              <a:t>Klickanleitung </a:t>
            </a:r>
            <a:r>
              <a:rPr lang="de-DE" dirty="0" err="1" smtClean="0"/>
              <a:t>MeinElster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 Startseite des Formulars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2771800" y="3501008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8024" y="345019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W</a:t>
            </a:r>
            <a:r>
              <a:rPr lang="de-DE" sz="1200" dirty="0" smtClean="0">
                <a:solidFill>
                  <a:srgbClr val="FF0000"/>
                </a:solidFill>
              </a:rPr>
              <a:t>ie bei dem Einkommensteuerformular können Sie die Daten aus Ihrem Profil übernehmen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7198568" cy="974725"/>
          </a:xfrm>
        </p:spPr>
        <p:txBody>
          <a:bodyPr/>
          <a:lstStyle/>
          <a:p>
            <a:r>
              <a:rPr lang="de-DE" dirty="0"/>
              <a:t>III. </a:t>
            </a:r>
            <a:r>
              <a:rPr lang="de-DE" dirty="0" smtClean="0"/>
              <a:t>Klickanleitung </a:t>
            </a:r>
            <a:r>
              <a:rPr lang="de-DE" dirty="0" err="1" smtClean="0"/>
              <a:t>MeinElster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 Punkt 4: Ihre Belege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17423"/>
            <a:ext cx="7704856" cy="495897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5940152" y="2780928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419872" y="5301208"/>
            <a:ext cx="3960440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409928" y="3455377"/>
            <a:ext cx="211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Beschreibung Ihrer Anhänge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7270576" cy="974725"/>
          </a:xfrm>
        </p:spPr>
        <p:txBody>
          <a:bodyPr/>
          <a:lstStyle/>
          <a:p>
            <a:r>
              <a:rPr lang="de-DE" dirty="0"/>
              <a:t>III. </a:t>
            </a:r>
            <a:r>
              <a:rPr lang="de-DE" dirty="0" smtClean="0"/>
              <a:t>Klickanleitung </a:t>
            </a:r>
            <a:r>
              <a:rPr lang="de-DE" dirty="0" err="1" smtClean="0"/>
              <a:t>MeinElster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 Punkt 5: Anhänge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/>
          <a:stretch/>
        </p:blipFill>
        <p:spPr>
          <a:xfrm>
            <a:off x="611560" y="1597735"/>
            <a:ext cx="8089083" cy="48616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76056" y="5517232"/>
            <a:ext cx="27363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Es öffnet sich der Explorer auf Ihrem Computer zum Hochladen der </a:t>
            </a:r>
            <a:r>
              <a:rPr lang="de-DE" sz="1600" dirty="0" err="1" smtClean="0">
                <a:solidFill>
                  <a:srgbClr val="FF0000"/>
                </a:solidFill>
              </a:rPr>
              <a:t>pdf</a:t>
            </a:r>
            <a:r>
              <a:rPr lang="de-DE" sz="1600" dirty="0" smtClean="0">
                <a:solidFill>
                  <a:srgbClr val="FF0000"/>
                </a:solidFill>
              </a:rPr>
              <a:t> Dateien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622504" cy="974725"/>
          </a:xfrm>
        </p:spPr>
        <p:txBody>
          <a:bodyPr/>
          <a:lstStyle/>
          <a:p>
            <a:r>
              <a:rPr lang="de-DE" dirty="0"/>
              <a:t>III. Klickanleitung </a:t>
            </a:r>
            <a:r>
              <a:rPr lang="de-DE" dirty="0" err="1"/>
              <a:t>MeinElster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     Punkt 5: Anhänge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" b="24128"/>
          <a:stretch/>
        </p:blipFill>
        <p:spPr>
          <a:xfrm>
            <a:off x="632220" y="1594918"/>
            <a:ext cx="5667972" cy="17046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0" y="3966938"/>
            <a:ext cx="5706320" cy="212588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043608" y="2276872"/>
            <a:ext cx="1656184" cy="43204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44208" y="2062959"/>
            <a:ext cx="2262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Bezeichnen Sie Ihren Anhang und bestätigen Sie die Eingabe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796136" y="2276872"/>
            <a:ext cx="288032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44208" y="4691326"/>
            <a:ext cx="284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W</a:t>
            </a:r>
            <a:r>
              <a:rPr lang="de-DE" sz="1600" dirty="0" smtClean="0">
                <a:solidFill>
                  <a:srgbClr val="FF0000"/>
                </a:solidFill>
              </a:rPr>
              <a:t>eiteren Anhang anfügen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85800" y="5110371"/>
            <a:ext cx="1714036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49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910536" cy="974725"/>
          </a:xfrm>
        </p:spPr>
        <p:txBody>
          <a:bodyPr/>
          <a:lstStyle/>
          <a:p>
            <a:r>
              <a:rPr lang="de-DE" dirty="0"/>
              <a:t>III. Klickanleitung </a:t>
            </a:r>
            <a:r>
              <a:rPr lang="de-DE" dirty="0" err="1"/>
              <a:t>MeinElster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     Punkt 5: Anhänge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9" y="1628800"/>
            <a:ext cx="6840760" cy="305178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6228184" y="4221088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6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Klickanleitung </a:t>
            </a:r>
            <a:r>
              <a:rPr lang="de-DE" dirty="0" err="1"/>
              <a:t>MeinElster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 smtClean="0"/>
              <a:t>Registerkarte Prüfen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147887"/>
            <a:ext cx="8239125" cy="256222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7668344" y="3861048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46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Klickanleitung </a:t>
            </a:r>
            <a:r>
              <a:rPr lang="de-DE" dirty="0" err="1"/>
              <a:t>MeinElster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 smtClean="0"/>
              <a:t>Übersicht Ihrer Eintragungen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4109"/>
            <a:ext cx="7227815" cy="482652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499924" y="3908417"/>
            <a:ext cx="16561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Hinweis:</a:t>
            </a:r>
          </a:p>
          <a:p>
            <a:r>
              <a:rPr lang="de-DE" sz="1400" dirty="0" smtClean="0">
                <a:solidFill>
                  <a:srgbClr val="FF0000"/>
                </a:solidFill>
              </a:rPr>
              <a:t>Ihre Belege werden auf schadhafte Inhalte überprüft und gelöscht. </a:t>
            </a:r>
          </a:p>
          <a:p>
            <a:r>
              <a:rPr lang="de-DE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Darüber werden Sie von Ihrem Bearbeiter des Finanzamtes benachrichtigt.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Klickanleitung </a:t>
            </a:r>
            <a:r>
              <a:rPr lang="de-DE" dirty="0" err="1"/>
              <a:t>MeinElster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     Übersicht Ihrer Eintragungen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6552786" cy="367432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6228184" y="4725144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7584" y="530120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Nach dem Absenden erhalten Sie eine Bestätigung in Ihrem Posteingang, dass die Anlagen erfolgreich an die Finanzverwaltung übermittelt wurden. 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139" y="277514"/>
            <a:ext cx="5867400" cy="974725"/>
          </a:xfrm>
        </p:spPr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67139" y="1916832"/>
            <a:ext cx="8276888" cy="484982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Umgang mit Belegen zur Einkommensteuererklärung</a:t>
            </a:r>
          </a:p>
          <a:p>
            <a:pPr marL="571500" indent="-571500">
              <a:buFont typeface="+mj-lt"/>
              <a:buAutoNum type="romanUcPeriod"/>
            </a:pPr>
            <a:endParaRPr lang="de-DE" dirty="0" smtClean="0"/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Projekt NACHDIGAL: 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dirty="0" smtClean="0"/>
              <a:t>    Nachreichung digitaler Anlagen</a:t>
            </a:r>
          </a:p>
          <a:p>
            <a:pPr marL="571500" indent="-571500">
              <a:buFont typeface="+mj-lt"/>
              <a:buAutoNum type="romanUcPeriod"/>
            </a:pPr>
            <a:endParaRPr lang="de-DE" dirty="0" smtClean="0"/>
          </a:p>
          <a:p>
            <a:pPr marL="571500" indent="-571500">
              <a:buFont typeface="+mj-lt"/>
              <a:buAutoNum type="romanUcPeriod"/>
            </a:pPr>
            <a:r>
              <a:rPr lang="de-DE" dirty="0"/>
              <a:t>Belegeinreichung in </a:t>
            </a:r>
            <a:r>
              <a:rPr lang="de-DE" dirty="0" err="1" smtClean="0"/>
              <a:t>MeinElster</a:t>
            </a:r>
            <a:r>
              <a:rPr lang="de-DE" dirty="0" smtClean="0"/>
              <a:t>:        Klickanleitung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028384" y="2204864"/>
            <a:ext cx="7200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5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/>
              <a:t>7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96336" y="144006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Folie: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5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Umgang </a:t>
            </a:r>
            <a:r>
              <a:rPr lang="de-DE" dirty="0"/>
              <a:t>mit Belegen zur </a:t>
            </a:r>
            <a:r>
              <a:rPr lang="de-DE" dirty="0" smtClean="0"/>
              <a:t>Einkommensteuererklärung</a:t>
            </a:r>
            <a:endParaRPr lang="de-DE" dirty="0"/>
          </a:p>
        </p:txBody>
      </p:sp>
      <p:sp>
        <p:nvSpPr>
          <p:cNvPr id="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85800" y="1628800"/>
            <a:ext cx="8060864" cy="4849823"/>
          </a:xfrm>
        </p:spPr>
        <p:txBody>
          <a:bodyPr/>
          <a:lstStyle/>
          <a:p>
            <a:r>
              <a:rPr lang="de-DE" sz="2400" dirty="0"/>
              <a:t>Grundsätzlich gilt: </a:t>
            </a:r>
            <a:r>
              <a:rPr lang="de-DE" sz="2400" dirty="0" smtClean="0"/>
              <a:t>keine Belegvorlagepflicht: </a:t>
            </a:r>
          </a:p>
          <a:p>
            <a:pPr lvl="1">
              <a:lnSpc>
                <a:spcPct val="100000"/>
              </a:lnSpc>
            </a:pPr>
            <a:r>
              <a:rPr lang="de-DE" sz="2000" dirty="0" smtClean="0"/>
              <a:t>Bei </a:t>
            </a:r>
            <a:r>
              <a:rPr lang="de-DE" sz="2000" dirty="0"/>
              <a:t>der Einreichung Ihrer Steuererklärungen brauchen Sie keine Belege und separaten Aufstellungen an Ihr Finanzamt zu </a:t>
            </a:r>
            <a:r>
              <a:rPr lang="de-DE" sz="2000" dirty="0" smtClean="0"/>
              <a:t>versenden. </a:t>
            </a:r>
            <a:r>
              <a:rPr lang="de-DE" sz="2000" dirty="0"/>
              <a:t>Es genügt, wenn Sie diese für eventuelle Rückfragen </a:t>
            </a:r>
            <a:r>
              <a:rPr lang="de-DE" sz="2000" dirty="0" smtClean="0"/>
              <a:t>aufbewahren </a:t>
            </a:r>
            <a:r>
              <a:rPr lang="de-DE" dirty="0" smtClean="0">
                <a:solidFill>
                  <a:schemeClr val="tx2"/>
                </a:solidFill>
              </a:rPr>
              <a:t>(Belegvorhaltepflicht).</a:t>
            </a:r>
            <a:endParaRPr lang="de-DE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rgbClr val="8F1936"/>
                </a:solidFill>
              </a:rPr>
              <a:t>Ausnahmen: </a:t>
            </a:r>
          </a:p>
          <a:p>
            <a:pPr marL="903288" lvl="2" indent="0">
              <a:lnSpc>
                <a:spcPct val="100000"/>
              </a:lnSpc>
              <a:buNone/>
            </a:pPr>
            <a:r>
              <a:rPr lang="de-DE" sz="1800" dirty="0" smtClean="0"/>
              <a:t>- </a:t>
            </a:r>
            <a:r>
              <a:rPr lang="de-DE" sz="1800" dirty="0"/>
              <a:t> </a:t>
            </a:r>
            <a:r>
              <a:rPr lang="de-DE" sz="1800" dirty="0" smtClean="0"/>
              <a:t>    Luxemburgische Lohnsteuerbescheinigung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de-DE" sz="1800" dirty="0" smtClean="0"/>
              <a:t>Ausweis oder Bescheinigung als Nachweis Ihrer Behinderung bei </a:t>
            </a:r>
            <a:r>
              <a:rPr lang="de-DE" sz="1800" u="sng" dirty="0" smtClean="0"/>
              <a:t>erstmaliger Geltendmachung</a:t>
            </a:r>
            <a:r>
              <a:rPr lang="de-DE" sz="1800" dirty="0" smtClean="0"/>
              <a:t> oder bei </a:t>
            </a:r>
            <a:r>
              <a:rPr lang="de-DE" sz="1800" u="sng" dirty="0" smtClean="0"/>
              <a:t>Änderung der Verhältnisse</a:t>
            </a:r>
            <a:r>
              <a:rPr lang="de-DE" sz="1800" dirty="0" smtClean="0"/>
              <a:t> </a:t>
            </a:r>
          </a:p>
          <a:p>
            <a:pPr lvl="2">
              <a:lnSpc>
                <a:spcPct val="100000"/>
              </a:lnSpc>
              <a:buFontTx/>
              <a:buChar char="-"/>
            </a:pPr>
            <a:endParaRPr lang="de-DE" sz="1800" dirty="0" smtClean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Nur diese Unterlagen sind </a:t>
            </a:r>
            <a:r>
              <a:rPr lang="de-DE" sz="2000" dirty="0" smtClean="0"/>
              <a:t>zusammen mit </a:t>
            </a:r>
            <a:r>
              <a:rPr lang="de-DE" dirty="0"/>
              <a:t>d</a:t>
            </a:r>
            <a:r>
              <a:rPr lang="de-DE" sz="2000" dirty="0" smtClean="0"/>
              <a:t>er   	  Steuererklärung abzugeben.</a:t>
            </a:r>
          </a:p>
          <a:p>
            <a:pPr marL="903288" lvl="2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dirty="0"/>
          </a:p>
          <a:p>
            <a:pPr marL="450850" lvl="1" indent="0">
              <a:lnSpc>
                <a:spcPct val="100000"/>
              </a:lnSpc>
              <a:buNone/>
            </a:pPr>
            <a:endParaRPr lang="de-DE" sz="2000" dirty="0"/>
          </a:p>
          <a:p>
            <a:pPr marL="450850" lvl="1" indent="0">
              <a:buNone/>
            </a:pPr>
            <a:endParaRPr lang="de-DE" sz="2000" dirty="0"/>
          </a:p>
          <a:p>
            <a:pPr marL="450850" lvl="1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502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87600" y="1556793"/>
            <a:ext cx="7988856" cy="4919608"/>
          </a:xfrm>
        </p:spPr>
        <p:txBody>
          <a:bodyPr/>
          <a:lstStyle/>
          <a:p>
            <a:pPr marL="457200" lvl="1" indent="-457200">
              <a:lnSpc>
                <a:spcPct val="100000"/>
              </a:lnSpc>
              <a:buClr>
                <a:srgbClr val="871D33"/>
              </a:buClr>
              <a:buFont typeface="Wingdings" panose="05000000000000000000" pitchFamily="2" charset="2"/>
              <a:buChar char=""/>
            </a:pPr>
            <a:r>
              <a:rPr lang="de-DE" sz="2000" dirty="0" smtClean="0"/>
              <a:t>Fordert </a:t>
            </a:r>
            <a:r>
              <a:rPr lang="de-DE" sz="2000" dirty="0"/>
              <a:t>das Finanzamt </a:t>
            </a:r>
            <a:r>
              <a:rPr lang="de-DE" sz="2000" dirty="0" smtClean="0">
                <a:solidFill>
                  <a:srgbClr val="8F1936"/>
                </a:solidFill>
              </a:rPr>
              <a:t>nachträglich</a:t>
            </a:r>
            <a:r>
              <a:rPr lang="de-DE" sz="2000" dirty="0" smtClean="0"/>
              <a:t> </a:t>
            </a:r>
            <a:r>
              <a:rPr lang="de-DE" sz="2000" dirty="0"/>
              <a:t>Belege an, können Sie diese nun ganz bequem via Elster an das Finanzamt übermitteln</a:t>
            </a:r>
            <a:r>
              <a:rPr lang="de-DE" sz="2000" dirty="0" smtClean="0"/>
              <a:t>.</a:t>
            </a:r>
          </a:p>
          <a:p>
            <a:pPr marL="457200" lvl="1" indent="-457200">
              <a:lnSpc>
                <a:spcPct val="100000"/>
              </a:lnSpc>
              <a:buClr>
                <a:srgbClr val="871D33"/>
              </a:buClr>
              <a:buFont typeface="Wingdings" panose="05000000000000000000" pitchFamily="2" charset="2"/>
              <a:buChar char=""/>
            </a:pPr>
            <a:r>
              <a:rPr lang="de-DE" sz="2000" dirty="0" smtClean="0"/>
              <a:t>Für die </a:t>
            </a:r>
            <a:r>
              <a:rPr lang="de-DE" sz="2000" dirty="0" smtClean="0">
                <a:solidFill>
                  <a:srgbClr val="8F1936"/>
                </a:solidFill>
              </a:rPr>
              <a:t>Aufbewahrung von digitalen Belegen</a:t>
            </a:r>
            <a:r>
              <a:rPr lang="de-DE" sz="2000" dirty="0" smtClean="0"/>
              <a:t> </a:t>
            </a:r>
            <a:r>
              <a:rPr lang="de-DE" sz="2000" b="1" dirty="0" smtClean="0"/>
              <a:t>im Privatbereich* </a:t>
            </a:r>
            <a:r>
              <a:rPr lang="de-DE" sz="2000" dirty="0" smtClean="0"/>
              <a:t>gilt Folgendes: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buClr>
                <a:srgbClr val="871D33"/>
              </a:buClr>
              <a:buFont typeface="Wingdings" panose="05000000000000000000" pitchFamily="2" charset="2"/>
              <a:buChar char=""/>
            </a:pPr>
            <a:endParaRPr lang="de-DE" sz="2000" dirty="0"/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buClr>
                <a:srgbClr val="871D33"/>
              </a:buClr>
              <a:buFont typeface="Wingdings" panose="05000000000000000000" pitchFamily="2" charset="2"/>
              <a:buChar char=""/>
            </a:pPr>
            <a:endParaRPr lang="de-DE" sz="2000" dirty="0" smtClean="0"/>
          </a:p>
          <a:p>
            <a:pPr marL="0" lvl="1" indent="0">
              <a:lnSpc>
                <a:spcPct val="100000"/>
              </a:lnSpc>
              <a:buClr>
                <a:srgbClr val="871D33"/>
              </a:buClr>
              <a:buNone/>
            </a:pPr>
            <a:endParaRPr lang="de-DE" dirty="0">
              <a:solidFill>
                <a:srgbClr val="8F1936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I. Umgang mit Belegen zur Einkommensteuererklärung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43608" y="2924944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buClr>
                <a:srgbClr val="871D33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panose="020B0604020202020204"/>
                <a:ea typeface="+mn-ea"/>
                <a:cs typeface="Arial" pitchFamily="34" charset="0"/>
              </a:rPr>
              <a:t>Wird </a:t>
            </a:r>
            <a:r>
              <a:rPr lang="de-DE" sz="2000" kern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Arial" pitchFamily="34" charset="0"/>
              </a:rPr>
              <a:t>ein </a:t>
            </a:r>
            <a:r>
              <a:rPr lang="de-DE" sz="2000" kern="0" dirty="0">
                <a:solidFill>
                  <a:srgbClr val="000000"/>
                </a:solidFill>
                <a:latin typeface="Arial" panose="020B0604020202020204"/>
                <a:ea typeface="+mn-ea"/>
                <a:cs typeface="Arial" pitchFamily="34" charset="0"/>
              </a:rPr>
              <a:t>Beleg elektronisch eingereicht, ist die entsprechende  </a:t>
            </a:r>
            <a:r>
              <a:rPr lang="de-DE" sz="2000" kern="0" dirty="0">
                <a:latin typeface="Arial" panose="020B0604020202020204"/>
                <a:ea typeface="+mn-ea"/>
                <a:cs typeface="Arial" pitchFamily="34" charset="0"/>
              </a:rPr>
              <a:t>Rechnung</a:t>
            </a:r>
            <a:r>
              <a:rPr lang="de-DE" sz="2000" kern="0" dirty="0">
                <a:solidFill>
                  <a:srgbClr val="000000"/>
                </a:solidFill>
                <a:latin typeface="Arial" panose="020B0604020202020204"/>
                <a:ea typeface="+mn-ea"/>
                <a:cs typeface="Arial" pitchFamily="34" charset="0"/>
              </a:rPr>
              <a:t> weiterhin </a:t>
            </a:r>
            <a:r>
              <a:rPr lang="de-DE" sz="2000" kern="0" dirty="0">
                <a:latin typeface="Arial" panose="020B0604020202020204"/>
                <a:ea typeface="+mn-ea"/>
                <a:cs typeface="Arial" pitchFamily="34" charset="0"/>
              </a:rPr>
              <a:t>in Papierform aufzubewahren</a:t>
            </a:r>
            <a:r>
              <a:rPr lang="de-DE" sz="2000" kern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Arial" pitchFamily="34" charset="0"/>
              </a:rPr>
              <a:t>.</a:t>
            </a:r>
          </a:p>
          <a:p>
            <a:pPr marL="342900" lvl="1" indent="-342900">
              <a:spcBef>
                <a:spcPts val="1200"/>
              </a:spcBef>
              <a:buClr>
                <a:srgbClr val="871D33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000" kern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Arial" pitchFamily="34" charset="0"/>
              </a:rPr>
              <a:t>Rechnungen und sonstige Belege müssen bis </a:t>
            </a:r>
            <a:r>
              <a:rPr lang="de-DE" sz="2000" kern="0" dirty="0">
                <a:solidFill>
                  <a:srgbClr val="000000"/>
                </a:solidFill>
                <a:latin typeface="Arial" panose="020B0604020202020204"/>
                <a:ea typeface="+mn-ea"/>
                <a:cs typeface="Arial" pitchFamily="34" charset="0"/>
              </a:rPr>
              <a:t>zum Ablauf der Einspruchsfrist und nach Einlegung eines Einspruchs oder einer Klage bis zum endgültigen Abschluss des </a:t>
            </a:r>
            <a:r>
              <a:rPr lang="de-DE" sz="2000" kern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Arial" pitchFamily="34" charset="0"/>
              </a:rPr>
              <a:t>Rechtsbehelfs-verfahrens aufbewahrt werden, da im Laufe des Verfahrens die Belege noch angefordert werden können.                                                                        Gleiches gilt für Steuerfestsetzungen </a:t>
            </a:r>
            <a:r>
              <a:rPr lang="de-DE" sz="2000" kern="0" dirty="0">
                <a:solidFill>
                  <a:srgbClr val="000000"/>
                </a:solidFill>
                <a:latin typeface="Arial" panose="020B0604020202020204"/>
                <a:ea typeface="+mn-ea"/>
                <a:cs typeface="Arial" pitchFamily="34" charset="0"/>
              </a:rPr>
              <a:t>unter dem Vorbehalt der Nachprüfung </a:t>
            </a:r>
            <a:r>
              <a:rPr lang="de-DE" sz="2000" kern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Arial" pitchFamily="34" charset="0"/>
              </a:rPr>
              <a:t>oder mit punktueller Vorläufigkeit bis zu deren Aufhebung.  </a:t>
            </a:r>
          </a:p>
          <a:p>
            <a:pPr marL="0" lvl="1">
              <a:spcBef>
                <a:spcPts val="1200"/>
              </a:spcBef>
              <a:buClr>
                <a:srgbClr val="871D33"/>
              </a:buClr>
              <a:buSzPct val="80000"/>
            </a:pPr>
            <a:r>
              <a:rPr lang="de-DE" sz="1600" kern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Arial" pitchFamily="34" charset="0"/>
              </a:rPr>
              <a:t>* Die Dokumentationspflichten für Unternehmer bleiben hiervon unberührt. </a:t>
            </a:r>
            <a:endParaRPr lang="de-DE" sz="1600" kern="0" dirty="0">
              <a:solidFill>
                <a:srgbClr val="000000"/>
              </a:solidFill>
              <a:latin typeface="Arial" panose="020B0604020202020204"/>
              <a:ea typeface="+mn-ea"/>
              <a:cs typeface="Arial" pitchFamily="34" charset="0"/>
            </a:endParaRPr>
          </a:p>
          <a:p>
            <a:pPr marL="342900" lvl="1" indent="-342900">
              <a:spcBef>
                <a:spcPts val="1200"/>
              </a:spcBef>
              <a:buClr>
                <a:srgbClr val="871D33"/>
              </a:buClr>
              <a:buSzPct val="80000"/>
              <a:buFont typeface="Arial" panose="020B0604020202020204" pitchFamily="34" charset="0"/>
              <a:buChar char="•"/>
            </a:pPr>
            <a:endParaRPr lang="de-DE" sz="2000" kern="0" dirty="0" smtClean="0">
              <a:solidFill>
                <a:srgbClr val="000000"/>
              </a:solidFill>
              <a:latin typeface="Arial" panose="020B0604020202020204"/>
              <a:ea typeface="+mn-ea"/>
              <a:cs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2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85800" y="1628800"/>
            <a:ext cx="8276888" cy="4849823"/>
          </a:xfrm>
        </p:spPr>
        <p:txBody>
          <a:bodyPr/>
          <a:lstStyle/>
          <a:p>
            <a:r>
              <a:rPr lang="de-DE" dirty="0" smtClean="0"/>
              <a:t>NACHDIGAL: </a:t>
            </a:r>
            <a:r>
              <a:rPr lang="de-DE" b="1" dirty="0"/>
              <a:t>Nach</a:t>
            </a:r>
            <a:r>
              <a:rPr lang="de-DE" dirty="0"/>
              <a:t>reichung </a:t>
            </a:r>
            <a:r>
              <a:rPr lang="de-DE" b="1" dirty="0"/>
              <a:t>dig</a:t>
            </a:r>
            <a:r>
              <a:rPr lang="de-DE" dirty="0"/>
              <a:t>it</a:t>
            </a:r>
            <a:r>
              <a:rPr lang="de-DE" b="1" dirty="0"/>
              <a:t>al</a:t>
            </a:r>
            <a:r>
              <a:rPr lang="de-DE" dirty="0"/>
              <a:t>er </a:t>
            </a:r>
            <a:r>
              <a:rPr lang="de-DE" dirty="0" smtClean="0"/>
              <a:t>Anlagen</a:t>
            </a:r>
          </a:p>
          <a:p>
            <a:pPr lvl="1"/>
            <a:r>
              <a:rPr lang="de-DE" dirty="0" smtClean="0"/>
              <a:t>Einführung am 25.11.2020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Bürger erhält Möglichkeit digitale Anhänge, z.B.:</a:t>
            </a:r>
          </a:p>
          <a:p>
            <a:pPr lvl="1"/>
            <a:r>
              <a:rPr lang="de-DE" dirty="0" smtClean="0"/>
              <a:t>Eingescannte Dokumente</a:t>
            </a:r>
          </a:p>
          <a:p>
            <a:pPr lvl="1"/>
            <a:r>
              <a:rPr lang="de-DE" dirty="0" smtClean="0"/>
              <a:t>Digital vorliegende Rechnungen </a:t>
            </a:r>
          </a:p>
          <a:p>
            <a:pPr lvl="1"/>
            <a:r>
              <a:rPr lang="de-DE" dirty="0" smtClean="0"/>
              <a:t>Elektronisch übermittelte Belegdaten </a:t>
            </a:r>
          </a:p>
          <a:p>
            <a:pPr marL="450850" lvl="1" indent="0">
              <a:buNone/>
            </a:pPr>
            <a:r>
              <a:rPr lang="de-DE" sz="2800" dirty="0">
                <a:solidFill>
                  <a:schemeClr val="tx2"/>
                </a:solidFill>
                <a:cs typeface="+mn-cs"/>
              </a:rPr>
              <a:t>an das Finanzamt zu </a:t>
            </a:r>
            <a:r>
              <a:rPr lang="de-DE" sz="2800" dirty="0" smtClean="0">
                <a:solidFill>
                  <a:schemeClr val="tx2"/>
                </a:solidFill>
                <a:cs typeface="+mn-cs"/>
              </a:rPr>
              <a:t>übermitteln</a:t>
            </a:r>
          </a:p>
          <a:p>
            <a:pPr marL="450850" lvl="1" indent="0">
              <a:buNone/>
            </a:pPr>
            <a:endParaRPr lang="de-DE" sz="2800" dirty="0">
              <a:solidFill>
                <a:schemeClr val="tx2"/>
              </a:solidFill>
              <a:cs typeface="+mn-cs"/>
            </a:endParaRPr>
          </a:p>
          <a:p>
            <a:pPr marL="450850" lvl="1" indent="0">
              <a:buNone/>
            </a:pPr>
            <a:endParaRPr lang="de-DE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II. Projekt NACHDIGAL</a:t>
            </a:r>
            <a:endParaRPr lang="de-DE" dirty="0"/>
          </a:p>
        </p:txBody>
      </p:sp>
      <p:sp>
        <p:nvSpPr>
          <p:cNvPr id="4" name="Geschweifte Klammer rechts 3"/>
          <p:cNvSpPr/>
          <p:nvPr/>
        </p:nvSpPr>
        <p:spPr bwMode="auto">
          <a:xfrm>
            <a:off x="6660232" y="2924944"/>
            <a:ext cx="288032" cy="1368152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" name="Geschweifte Klammer rechts 4"/>
          <p:cNvSpPr/>
          <p:nvPr/>
        </p:nvSpPr>
        <p:spPr bwMode="auto">
          <a:xfrm>
            <a:off x="6840252" y="4053711"/>
            <a:ext cx="216024" cy="1296144"/>
          </a:xfrm>
          <a:prstGeom prst="righ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8F1936"/>
              </a:solidFill>
              <a:effectLst/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92280" y="4313664"/>
            <a:ext cx="147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im </a:t>
            </a:r>
            <a:r>
              <a:rPr lang="de-DE" sz="24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pdf</a:t>
            </a:r>
            <a:r>
              <a:rPr lang="de-DE" sz="24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Format</a:t>
            </a:r>
          </a:p>
        </p:txBody>
      </p:sp>
    </p:spTree>
    <p:extLst>
      <p:ext uri="{BB962C8B-B14F-4D97-AF65-F5344CB8AC3E}">
        <p14:creationId xmlns:p14="http://schemas.microsoft.com/office/powerpoint/2010/main" val="19234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400" dirty="0"/>
              <a:t>Für das Hochladen gibt es drei Obergrenzen:</a:t>
            </a:r>
          </a:p>
          <a:p>
            <a:pPr lvl="1"/>
            <a:r>
              <a:rPr lang="de-DE" sz="2000" dirty="0"/>
              <a:t>Seitenzahl darf nicht mehr als 100 betragen. </a:t>
            </a:r>
          </a:p>
          <a:p>
            <a:pPr lvl="1"/>
            <a:r>
              <a:rPr lang="de-DE" sz="2000" dirty="0"/>
              <a:t>Die Datenmenge je Dokument darf 10 MB nicht übersteigen.</a:t>
            </a:r>
          </a:p>
          <a:p>
            <a:pPr lvl="1"/>
            <a:r>
              <a:rPr lang="de-DE" sz="2000" dirty="0"/>
              <a:t>Die Datenmenge aller Dokumente zu einer Übermittlung darf 14 MB nicht übersteigen</a:t>
            </a:r>
            <a:r>
              <a:rPr lang="de-DE" sz="2000" dirty="0" smtClean="0"/>
              <a:t>.</a:t>
            </a:r>
            <a:endParaRPr lang="de-DE" sz="2000" dirty="0"/>
          </a:p>
          <a:p>
            <a:r>
              <a:rPr lang="de-DE" sz="2400" dirty="0" smtClean="0"/>
              <a:t>Nicht übermittelbar sind:</a:t>
            </a:r>
          </a:p>
          <a:p>
            <a:pPr lvl="1"/>
            <a:r>
              <a:rPr lang="de-DE" sz="2000" dirty="0" smtClean="0"/>
              <a:t>Belege, die Links beinhalten</a:t>
            </a:r>
          </a:p>
          <a:p>
            <a:pPr lvl="1"/>
            <a:r>
              <a:rPr lang="de-DE" sz="2000" dirty="0" smtClean="0"/>
              <a:t>PDF-Dokumente, die weitere Anhänge/Anlagen beinhalten</a:t>
            </a:r>
          </a:p>
          <a:p>
            <a:pPr marL="450850" lvl="1" indent="0">
              <a:buNone/>
            </a:pPr>
            <a:endParaRPr lang="de-DE" sz="2000" dirty="0" smtClean="0"/>
          </a:p>
          <a:p>
            <a:pPr marL="450850" lvl="1" indent="0">
              <a:buNone/>
            </a:pP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II. Projekt </a:t>
            </a:r>
            <a:r>
              <a:rPr lang="de-DE" dirty="0"/>
              <a:t>NACHDIGAL</a:t>
            </a:r>
          </a:p>
        </p:txBody>
      </p:sp>
    </p:spTree>
    <p:extLst>
      <p:ext uri="{BB962C8B-B14F-4D97-AF65-F5344CB8AC3E}">
        <p14:creationId xmlns:p14="http://schemas.microsoft.com/office/powerpoint/2010/main" val="13553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7702624" cy="974725"/>
          </a:xfrm>
        </p:spPr>
        <p:txBody>
          <a:bodyPr/>
          <a:lstStyle/>
          <a:p>
            <a:r>
              <a:rPr lang="de-DE" dirty="0" smtClean="0"/>
              <a:t>III. Belegeinreichung: </a:t>
            </a:r>
            <a:br>
              <a:rPr lang="de-DE" dirty="0" smtClean="0"/>
            </a:br>
            <a:r>
              <a:rPr lang="de-DE" dirty="0" smtClean="0"/>
              <a:t>     Klickanleitung </a:t>
            </a:r>
            <a:r>
              <a:rPr lang="de-DE" dirty="0" err="1" smtClean="0"/>
              <a:t>MeinElster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5800" y="1484784"/>
            <a:ext cx="7990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Nach erfolgreichem Login in </a:t>
            </a:r>
            <a:r>
              <a:rPr lang="de-DE" sz="2000" dirty="0" err="1" smtClean="0"/>
              <a:t>MeinElster</a:t>
            </a:r>
            <a:r>
              <a:rPr lang="de-DE" sz="2000" dirty="0" smtClean="0"/>
              <a:t> gehen Sie wie folgt vor: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392"/>
            <a:ext cx="9144000" cy="43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406480" cy="974725"/>
          </a:xfrm>
        </p:spPr>
        <p:txBody>
          <a:bodyPr/>
          <a:lstStyle/>
          <a:p>
            <a:r>
              <a:rPr lang="de-DE" dirty="0" smtClean="0"/>
              <a:t>III</a:t>
            </a:r>
            <a:r>
              <a:rPr lang="de-DE" dirty="0"/>
              <a:t>. Belegeinreichung: </a:t>
            </a:r>
            <a:br>
              <a:rPr lang="de-DE" dirty="0"/>
            </a:br>
            <a:r>
              <a:rPr lang="de-DE" dirty="0"/>
              <a:t>     Klickanleitung </a:t>
            </a:r>
            <a:r>
              <a:rPr lang="de-DE" dirty="0" err="1"/>
              <a:t>MeinElster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/>
          <a:stretch/>
        </p:blipFill>
        <p:spPr>
          <a:xfrm>
            <a:off x="0" y="1412776"/>
            <a:ext cx="9144000" cy="52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262890"/>
            <a:ext cx="6910536" cy="974725"/>
          </a:xfrm>
        </p:spPr>
        <p:txBody>
          <a:bodyPr/>
          <a:lstStyle/>
          <a:p>
            <a:r>
              <a:rPr lang="de-DE" dirty="0" smtClean="0"/>
              <a:t>III</a:t>
            </a:r>
            <a:r>
              <a:rPr lang="de-DE" dirty="0"/>
              <a:t>. Belegeinreichung: </a:t>
            </a:r>
            <a:br>
              <a:rPr lang="de-DE" dirty="0"/>
            </a:br>
            <a:r>
              <a:rPr lang="de-DE" dirty="0"/>
              <a:t>     Klickanleitung </a:t>
            </a:r>
            <a:r>
              <a:rPr lang="de-DE" dirty="0" err="1"/>
              <a:t>MeinElster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1564"/>
          <a:stretch/>
        </p:blipFill>
        <p:spPr>
          <a:xfrm>
            <a:off x="0" y="1844824"/>
            <a:ext cx="9001000" cy="44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NEU" val="NEIN"/>
  <p:tag name="PS_UUID" val="51B64890-7839-433C-B60C-E58EB4D6EEC3"/>
  <p:tag name="PS_DOKUMENTTYP" val="Powerpoint-Dokumente"/>
  <p:tag name="PS_DOKUMENTENART" val="Dokumente"/>
  <p:tag name="PS_ZWEIG" val="DS"/>
  <p:tag name="PS_LOGDATEINAME" val="Gruppenlaufwerk\Gruppe_ZDFin\Prog\Frei_FIN-RLP\Vorlagen\OFD\Office_Intern\Masterfolie_CD"/>
  <p:tag name="PS_PHYSDATEINAME" val="\\zdFS01\FA_G_FA$\Gruppe_ZDFin\Prog\Frei_FIN-RLP\Vorlagen\OFD\Office_Intern\Masterfolie_CD.ppt"/>
  <p:tag name="PS_TEORID" val="ID Masterfolie_CD.ppt"/>
  <p:tag name="PS_LEBENSDAUER" val="2"/>
  <p:tag name="PS_ABLAGESCHEMA" val="DATEISYSTEM"/>
  <p:tag name="PS_EMAILDOKUMENT" val="NEIN"/>
  <p:tag name="PS_POSTEINGANG" val=""/>
  <p:tag name="PS_KEINSPEICHERN" val=""/>
</p:tagLst>
</file>

<file path=ppt/theme/theme1.xml><?xml version="1.0" encoding="utf-8"?>
<a:theme xmlns:a="http://schemas.openxmlformats.org/drawingml/2006/main" name="Aufzählung Standart">
  <a:themeElements>
    <a:clrScheme name="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FFFFFF"/>
      </a:accent3>
      <a:accent4>
        <a:srgbClr val="000000"/>
      </a:accent4>
      <a:accent5>
        <a:srgbClr val="F1E5E8"/>
      </a:accent5>
      <a:accent6>
        <a:srgbClr val="BB959C"/>
      </a:accent6>
      <a:hlink>
        <a:srgbClr val="CCB400"/>
      </a:hlink>
      <a:folHlink>
        <a:srgbClr val="8C9E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0" rIns="0" bIns="0" numCol="1" rtlCol="0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smtClean="0">
            <a:ln>
              <a:noFill/>
            </a:ln>
            <a:solidFill>
              <a:srgbClr val="8F1936"/>
            </a:solidFill>
            <a:effectLst/>
            <a:latin typeface="Arial" pitchFamily="34" charset="0"/>
            <a:ea typeface="ＭＳ Ｐゴシック" pitchFamily="-65" charset="-128"/>
          </a:defRPr>
        </a:defPPr>
      </a:lstStyle>
      <a:style>
        <a:lnRef idx="2">
          <a:schemeClr val="accent4"/>
        </a:lnRef>
        <a:fillRef idx="1001">
          <a:schemeClr val="dk2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8F1936"/>
            </a:solidFill>
            <a:effectLst/>
            <a:latin typeface="Arial" pitchFamily="34" charset="0"/>
            <a:ea typeface="ＭＳ Ｐゴシック" pitchFamily="-65" charset="-128"/>
          </a:defRPr>
        </a:defPPr>
      </a:lstStyle>
    </a:lnDef>
  </a:objectDefaults>
  <a:extraClrSchemeLst>
    <a:extraClrScheme>
      <a:clrScheme name="Aufzählung Stand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3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folie_CD_4_3.potx" id="{B16F022E-3855-4FA9-A46C-CCA0C403C5AF}" vid="{1E4AC72A-B762-4C81-A09A-D290E36CBE4C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</Words>
  <Application>Microsoft Office PowerPoint</Application>
  <PresentationFormat>Bildschirmpräsentation (4:3)</PresentationFormat>
  <Paragraphs>76</Paragraphs>
  <Slides>18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Bliss Light</vt:lpstr>
      <vt:lpstr>Calibri</vt:lpstr>
      <vt:lpstr>Calibri Light</vt:lpstr>
      <vt:lpstr>Courier New</vt:lpstr>
      <vt:lpstr>Symbol</vt:lpstr>
      <vt:lpstr>Webdings</vt:lpstr>
      <vt:lpstr>Wingdings</vt:lpstr>
      <vt:lpstr>Aufzählung Standart</vt:lpstr>
      <vt:lpstr>Benutzerdefiniertes Design</vt:lpstr>
      <vt:lpstr>Image</vt:lpstr>
      <vt:lpstr>EINREICHUNG ELEKTRONISCHER BELEGE ÜBER ELSTER  -Projekt NACHDIGAL-</vt:lpstr>
      <vt:lpstr>Inhalt</vt:lpstr>
      <vt:lpstr>I. Umgang mit Belegen zur Einkommensteuererklärung</vt:lpstr>
      <vt:lpstr>I. Umgang mit Belegen zur Einkommensteuererklärung</vt:lpstr>
      <vt:lpstr>II. Projekt NACHDIGAL</vt:lpstr>
      <vt:lpstr>II. Projekt NACHDIGAL</vt:lpstr>
      <vt:lpstr>III. Belegeinreichung:       Klickanleitung MeinElster</vt:lpstr>
      <vt:lpstr>III. Belegeinreichung:       Klickanleitung MeinElster</vt:lpstr>
      <vt:lpstr>III. Belegeinreichung:       Klickanleitung MeinElster</vt:lpstr>
      <vt:lpstr>III. Belegeinreichung:       Klickanleitung MeinElster</vt:lpstr>
      <vt:lpstr>III. Klickanleitung MeinElster:      Startseite des Formulars</vt:lpstr>
      <vt:lpstr>III. Klickanleitung MeinElster:      Punkt 4: Ihre Belege</vt:lpstr>
      <vt:lpstr>III. Klickanleitung MeinElster:      Punkt 5: Anhänge</vt:lpstr>
      <vt:lpstr>III. Klickanleitung MeinElster:      Punkt 5: Anhänge</vt:lpstr>
      <vt:lpstr>III. Klickanleitung MeinElster:      Punkt 5: Anhänge</vt:lpstr>
      <vt:lpstr>III. Klickanleitung MeinElster:      Registerkarte Prüfen</vt:lpstr>
      <vt:lpstr>III. Klickanleitung MeinElster:      Übersicht Ihrer Eintragungen</vt:lpstr>
      <vt:lpstr>III. Klickanleitung MeinElster:      Übersicht Ihrer Eintragungen</vt:lpstr>
    </vt:vector>
  </TitlesOfParts>
  <Manager/>
  <Company>Zink &amp; Kraemer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Vorläufiger PowerPoint-Folienmaster für das neue Corporate Design der Landesregierung Rheinland-Pfalz</dc:title>
  <dc:subject/>
  <dc:creator>Detlev Stamm</dc:creator>
  <cp:keywords/>
  <dc:description/>
  <cp:lastModifiedBy>Bohlen, Monika (fa-tr)</cp:lastModifiedBy>
  <cp:revision>264</cp:revision>
  <cp:lastPrinted>2021-01-19T07:41:41Z</cp:lastPrinted>
  <dcterms:created xsi:type="dcterms:W3CDTF">2009-02-09T14:56:39Z</dcterms:created>
  <dcterms:modified xsi:type="dcterms:W3CDTF">2021-01-25T14:52:10Z</dcterms:modified>
  <cp:category/>
</cp:coreProperties>
</file>