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2f59aa17a31c43c1" Type="http://schemas.microsoft.com/office/2007/relationships/ui/extensibility" Target="customUI/customUI14.xml"/><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Lst>
  <p:sldSz cx="9144000" cy="6858000" type="screen4x3"/>
  <p:notesSz cx="6797675" cy="9928225"/>
  <p:custDataLst>
    <p:tags r:id="rId17"/>
  </p:custDataLst>
  <p:defaultTextStyle>
    <a:defPPr>
      <a:defRPr lang="de-DE"/>
    </a:defPPr>
    <a:lvl1pPr algn="l" rtl="0" eaLnBrk="0" fontAlgn="base" hangingPunct="0">
      <a:spcBef>
        <a:spcPct val="0"/>
      </a:spcBef>
      <a:spcAft>
        <a:spcPct val="0"/>
      </a:spcAft>
      <a:defRPr sz="3200" kern="1200">
        <a:solidFill>
          <a:srgbClr val="8F1936"/>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3200" kern="1200">
        <a:solidFill>
          <a:srgbClr val="8F1936"/>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3200" kern="1200">
        <a:solidFill>
          <a:srgbClr val="8F1936"/>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3200" kern="1200">
        <a:solidFill>
          <a:srgbClr val="8F1936"/>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3200" kern="1200">
        <a:solidFill>
          <a:srgbClr val="8F1936"/>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3200" kern="1200">
        <a:solidFill>
          <a:srgbClr val="8F1936"/>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3200" kern="1200">
        <a:solidFill>
          <a:srgbClr val="8F1936"/>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3200" kern="1200">
        <a:solidFill>
          <a:srgbClr val="8F1936"/>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3200" kern="1200">
        <a:solidFill>
          <a:srgbClr val="8F1936"/>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4080">
          <p15:clr>
            <a:srgbClr val="A4A3A4"/>
          </p15:clr>
        </p15:guide>
        <p15:guide id="2" orient="horz" pos="480">
          <p15:clr>
            <a:srgbClr val="A4A3A4"/>
          </p15:clr>
        </p15:guide>
        <p15:guide id="3" orient="horz" pos="288">
          <p15:clr>
            <a:srgbClr val="A4A3A4"/>
          </p15:clr>
        </p15:guide>
        <p15:guide id="4" orient="horz" pos="1056">
          <p15:clr>
            <a:srgbClr val="A4A3A4"/>
          </p15:clr>
        </p15:guide>
        <p15:guide id="5" orient="horz" pos="4272">
          <p15:clr>
            <a:srgbClr val="A4A3A4"/>
          </p15:clr>
        </p15:guide>
        <p15:guide id="6" orient="horz" pos="4160">
          <p15:clr>
            <a:srgbClr val="A4A3A4"/>
          </p15:clr>
        </p15:guide>
        <p15:guide id="7" orient="horz" pos="1728">
          <p15:clr>
            <a:srgbClr val="A4A3A4"/>
          </p15:clr>
        </p15:guide>
        <p15:guide id="8" orient="horz" pos="1248">
          <p15:clr>
            <a:srgbClr val="A4A3A4"/>
          </p15:clr>
        </p15:guide>
        <p15:guide id="9" pos="4560">
          <p15:clr>
            <a:srgbClr val="A4A3A4"/>
          </p15:clr>
        </p15:guide>
        <p15:guide id="10" pos="5328">
          <p15:clr>
            <a:srgbClr val="A4A3A4"/>
          </p15:clr>
        </p15:guide>
        <p15:guide id="11" pos="432">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un, Sabrina (fa-tr)" initials="BS(" lastIdx="1" clrIdx="0">
    <p:extLst>
      <p:ext uri="{19B8F6BF-5375-455C-9EA6-DF929625EA0E}">
        <p15:presenceInfo xmlns:p15="http://schemas.microsoft.com/office/powerpoint/2012/main" userId="S-1-5-21-2371309916-3555581476-1778110210-1784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00000"/>
    <a:srgbClr val="8F1936"/>
    <a:srgbClr val="8F71A0"/>
    <a:srgbClr val="D7DFE9"/>
    <a:srgbClr val="AFBFD3"/>
    <a:srgbClr val="88A0BC"/>
    <a:srgbClr val="6080A6"/>
    <a:srgbClr val="386090"/>
    <a:srgbClr val="DAD0D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73" autoAdjust="0"/>
  </p:normalViewPr>
  <p:slideViewPr>
    <p:cSldViewPr>
      <p:cViewPr varScale="1">
        <p:scale>
          <a:sx n="83" d="100"/>
          <a:sy n="83" d="100"/>
        </p:scale>
        <p:origin x="108" y="918"/>
      </p:cViewPr>
      <p:guideLst>
        <p:guide orient="horz" pos="4080"/>
        <p:guide orient="horz" pos="480"/>
        <p:guide orient="horz" pos="288"/>
        <p:guide orient="horz" pos="1056"/>
        <p:guide orient="horz" pos="4272"/>
        <p:guide orient="horz" pos="4160"/>
        <p:guide orient="horz" pos="1728"/>
        <p:guide orient="horz" pos="1248"/>
        <p:guide pos="4560"/>
        <p:guide pos="5328"/>
        <p:guide pos="432"/>
      </p:guideLst>
    </p:cSldViewPr>
  </p:slideViewPr>
  <p:outlineViewPr>
    <p:cViewPr>
      <p:scale>
        <a:sx n="40" d="100"/>
        <a:sy n="40"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78" d="100"/>
          <a:sy n="78" d="100"/>
        </p:scale>
        <p:origin x="-2124"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smtClean="0">
                <a:solidFill>
                  <a:schemeClr val="tx1"/>
                </a:solidFill>
                <a:ea typeface="ＭＳ Ｐゴシック" pitchFamily="-65" charset="-128"/>
              </a:defRPr>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smtClean="0">
                <a:solidFill>
                  <a:schemeClr val="tx1"/>
                </a:solidFill>
                <a:ea typeface="ＭＳ Ｐゴシック" pitchFamily="-65" charset="-128"/>
              </a:defRPr>
            </a:lvl1pPr>
          </a:lstStyle>
          <a:p>
            <a:pPr>
              <a:defRPr/>
            </a:pPr>
            <a:fld id="{9426889C-10F6-4525-A0E8-84C9DAA93D1D}" type="datetime1">
              <a:rPr lang="de-DE"/>
              <a:pPr>
                <a:defRPr/>
              </a:pPr>
              <a:t>17.06.2019</a:t>
            </a:fld>
            <a:endParaRPr lang="de-DE"/>
          </a:p>
        </p:txBody>
      </p:sp>
      <p:sp>
        <p:nvSpPr>
          <p:cNvPr id="4" name="Fußzeilenplatzhalter 3"/>
          <p:cNvSpPr>
            <a:spLocks noGrp="1"/>
          </p:cNvSpPr>
          <p:nvPr>
            <p:ph type="ftr" sz="quarter" idx="2"/>
          </p:nvPr>
        </p:nvSpPr>
        <p:spPr>
          <a:xfrm>
            <a:off x="0" y="9429750"/>
            <a:ext cx="2946400" cy="496888"/>
          </a:xfrm>
          <a:prstGeom prst="rect">
            <a:avLst/>
          </a:prstGeom>
        </p:spPr>
        <p:txBody>
          <a:bodyPr vert="horz" wrap="square" lIns="91440" tIns="45720" rIns="91440" bIns="45720" numCol="1" anchor="b" anchorCtr="0" compatLnSpc="1">
            <a:prstTxWarp prst="textNoShape">
              <a:avLst/>
            </a:prstTxWarp>
          </a:bodyPr>
          <a:lstStyle>
            <a:lvl1pPr>
              <a:defRPr sz="1200" smtClean="0">
                <a:solidFill>
                  <a:schemeClr val="tx1"/>
                </a:solidFill>
                <a:ea typeface="ＭＳ Ｐゴシック" pitchFamily="-65" charset="-128"/>
              </a:defRPr>
            </a:lvl1pPr>
          </a:lstStyle>
          <a:p>
            <a:pPr>
              <a:defRPr/>
            </a:pPr>
            <a:endParaRPr lang="de-DE"/>
          </a:p>
        </p:txBody>
      </p:sp>
      <p:sp>
        <p:nvSpPr>
          <p:cNvPr id="5" name="Foliennummernplatzhalter 4"/>
          <p:cNvSpPr>
            <a:spLocks noGrp="1"/>
          </p:cNvSpPr>
          <p:nvPr>
            <p:ph type="sldNum" sz="quarter" idx="3"/>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732E3BC5-F210-4494-BF7F-3F47B049BF21}" type="slidenum">
              <a:rPr lang="de-DE" altLang="de-DE"/>
              <a:pPr/>
              <a:t>‹Nr.›</a:t>
            </a:fld>
            <a:endParaRPr lang="de-DE" altLang="de-DE"/>
          </a:p>
        </p:txBody>
      </p:sp>
    </p:spTree>
    <p:extLst>
      <p:ext uri="{BB962C8B-B14F-4D97-AF65-F5344CB8AC3E}">
        <p14:creationId xmlns:p14="http://schemas.microsoft.com/office/powerpoint/2010/main" val="896199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solidFill>
                  <a:schemeClr val="tx1"/>
                </a:solidFill>
                <a:ea typeface="ＭＳ Ｐゴシック" pitchFamily="-65" charset="-128"/>
              </a:defRPr>
            </a:lvl1pPr>
          </a:lstStyle>
          <a:p>
            <a:pPr>
              <a:defRPr/>
            </a:pPr>
            <a:endParaRPr lang="de-DE"/>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solidFill>
                  <a:schemeClr val="tx1"/>
                </a:solidFill>
                <a:ea typeface="ＭＳ Ｐゴシック" pitchFamily="-65" charset="-128"/>
              </a:defRPr>
            </a:lvl1pPr>
          </a:lstStyle>
          <a:p>
            <a:pPr>
              <a:defRPr/>
            </a:pPr>
            <a:endParaRPr lang="de-DE"/>
          </a:p>
        </p:txBody>
      </p:sp>
      <p:sp>
        <p:nvSpPr>
          <p:cNvPr id="7172"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noProof="0" smtClean="0"/>
              <a:t>Mastertextformat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solidFill>
                  <a:schemeClr val="tx1"/>
                </a:solidFill>
                <a:ea typeface="ＭＳ Ｐゴシック" pitchFamily="-65" charset="-128"/>
              </a:defRPr>
            </a:lvl1pPr>
          </a:lstStyle>
          <a:p>
            <a:pPr>
              <a:defRPr/>
            </a:pPr>
            <a:endParaRPr lang="de-DE"/>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807D4550-188C-40E5-8987-84908B62E3A6}" type="slidenum">
              <a:rPr lang="de-DE" altLang="de-DE"/>
              <a:pPr/>
              <a:t>‹Nr.›</a:t>
            </a:fld>
            <a:endParaRPr lang="de-DE" altLang="de-DE"/>
          </a:p>
        </p:txBody>
      </p:sp>
    </p:spTree>
    <p:extLst>
      <p:ext uri="{BB962C8B-B14F-4D97-AF65-F5344CB8AC3E}">
        <p14:creationId xmlns:p14="http://schemas.microsoft.com/office/powerpoint/2010/main" val="26624317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ＭＳ Ｐゴシック" pitchFamily="-65" charset="-128"/>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txBox="1">
            <a:spLocks noGrp="1" noChangeArrowheads="1"/>
          </p:cNvSpPr>
          <p:nvPr/>
        </p:nvSpPr>
        <p:spPr bwMode="auto">
          <a:xfrm>
            <a:off x="5356650" y="6213758"/>
            <a:ext cx="4095871" cy="328203"/>
          </a:xfrm>
          <a:prstGeom prst="rect">
            <a:avLst/>
          </a:prstGeom>
          <a:noFill/>
          <a:ln w="9525">
            <a:noFill/>
            <a:miter lim="800000"/>
            <a:headEnd/>
            <a:tailEnd/>
          </a:ln>
        </p:spPr>
        <p:txBody>
          <a:bodyPr lIns="88945" tIns="44473" rIns="88945" bIns="44473" anchor="b"/>
          <a:lstStyle/>
          <a:p>
            <a:pPr algn="r" defTabSz="820651"/>
            <a:fld id="{F5D3412D-270E-4B6E-B4B7-412396F426F0}" type="slidenum">
              <a:rPr lang="de-DE" sz="1200">
                <a:latin typeface="Verdana" pitchFamily="34" charset="0"/>
              </a:rPr>
              <a:pPr algn="r" defTabSz="820651"/>
              <a:t>2</a:t>
            </a:fld>
            <a:endParaRPr lang="de-DE" sz="1200" dirty="0">
              <a:latin typeface="Verdana" pitchFamily="34" charset="0"/>
            </a:endParaRPr>
          </a:p>
        </p:txBody>
      </p:sp>
      <p:sp>
        <p:nvSpPr>
          <p:cNvPr id="65538" name="Rectangle 2"/>
          <p:cNvSpPr>
            <a:spLocks noGrp="1" noRot="1" noChangeAspect="1" noChangeArrowheads="1" noTextEdit="1"/>
          </p:cNvSpPr>
          <p:nvPr>
            <p:ph type="sldImg"/>
          </p:nvPr>
        </p:nvSpPr>
        <p:spPr bwMode="auto">
          <a:xfrm>
            <a:off x="3097213" y="520700"/>
            <a:ext cx="3265487" cy="2451100"/>
          </a:xfrm>
          <a:noFill/>
          <a:ln>
            <a:solidFill>
              <a:srgbClr val="000000"/>
            </a:solidFill>
            <a:miter lim="800000"/>
            <a:headEnd/>
            <a:tailEnd/>
          </a:ln>
        </p:spPr>
      </p:sp>
      <p:sp>
        <p:nvSpPr>
          <p:cNvPr id="65539" name="Rectangle 3"/>
          <p:cNvSpPr>
            <a:spLocks noGrp="1" noChangeArrowheads="1"/>
          </p:cNvSpPr>
          <p:nvPr>
            <p:ph type="body" idx="1"/>
          </p:nvPr>
        </p:nvSpPr>
        <p:spPr/>
        <p:txBody>
          <a:bodyPr/>
          <a:lstStyle/>
          <a:p>
            <a:pPr algn="just" eaLnBrk="1" hangingPunct="1">
              <a:spcBef>
                <a:spcPct val="20000"/>
              </a:spcBef>
              <a:buClr>
                <a:srgbClr val="006600"/>
              </a:buClr>
              <a:buFont typeface="Wingdings" pitchFamily="2" charset="2"/>
              <a:buNone/>
            </a:pPr>
            <a:endParaRPr lang="de-DE" dirty="0" smtClean="0"/>
          </a:p>
        </p:txBody>
      </p:sp>
    </p:spTree>
    <p:extLst>
      <p:ext uri="{BB962C8B-B14F-4D97-AF65-F5344CB8AC3E}">
        <p14:creationId xmlns:p14="http://schemas.microsoft.com/office/powerpoint/2010/main" val="215492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txBox="1">
            <a:spLocks noGrp="1" noChangeArrowheads="1"/>
          </p:cNvSpPr>
          <p:nvPr/>
        </p:nvSpPr>
        <p:spPr bwMode="auto">
          <a:xfrm>
            <a:off x="5356650" y="6213758"/>
            <a:ext cx="4095871" cy="328203"/>
          </a:xfrm>
          <a:prstGeom prst="rect">
            <a:avLst/>
          </a:prstGeom>
          <a:noFill/>
          <a:ln w="9525">
            <a:noFill/>
            <a:miter lim="800000"/>
            <a:headEnd/>
            <a:tailEnd/>
          </a:ln>
        </p:spPr>
        <p:txBody>
          <a:bodyPr lIns="88945" tIns="44473" rIns="88945" bIns="44473" anchor="b"/>
          <a:lstStyle/>
          <a:p>
            <a:pPr algn="r" defTabSz="820651"/>
            <a:fld id="{F5D3412D-270E-4B6E-B4B7-412396F426F0}" type="slidenum">
              <a:rPr lang="de-DE" sz="1200">
                <a:latin typeface="Verdana" pitchFamily="34" charset="0"/>
              </a:rPr>
              <a:pPr algn="r" defTabSz="820651"/>
              <a:t>11</a:t>
            </a:fld>
            <a:endParaRPr lang="de-DE" sz="1200" dirty="0">
              <a:latin typeface="Verdana" pitchFamily="34" charset="0"/>
            </a:endParaRPr>
          </a:p>
        </p:txBody>
      </p:sp>
      <p:sp>
        <p:nvSpPr>
          <p:cNvPr id="65538" name="Rectangle 2"/>
          <p:cNvSpPr>
            <a:spLocks noGrp="1" noRot="1" noChangeAspect="1" noChangeArrowheads="1" noTextEdit="1"/>
          </p:cNvSpPr>
          <p:nvPr>
            <p:ph type="sldImg"/>
          </p:nvPr>
        </p:nvSpPr>
        <p:spPr bwMode="auto">
          <a:xfrm>
            <a:off x="3097213" y="520700"/>
            <a:ext cx="3265487" cy="2451100"/>
          </a:xfrm>
          <a:noFill/>
          <a:ln>
            <a:solidFill>
              <a:srgbClr val="000000"/>
            </a:solidFill>
            <a:miter lim="800000"/>
            <a:headEnd/>
            <a:tailEnd/>
          </a:ln>
        </p:spPr>
      </p:sp>
      <p:sp>
        <p:nvSpPr>
          <p:cNvPr id="65539" name="Rectangle 3"/>
          <p:cNvSpPr>
            <a:spLocks noGrp="1" noChangeArrowheads="1"/>
          </p:cNvSpPr>
          <p:nvPr>
            <p:ph type="body" idx="1"/>
          </p:nvPr>
        </p:nvSpPr>
        <p:spPr/>
        <p:txBody>
          <a:bodyPr/>
          <a:lstStyle/>
          <a:p>
            <a:pPr algn="just" eaLnBrk="1" hangingPunct="1">
              <a:spcBef>
                <a:spcPct val="20000"/>
              </a:spcBef>
              <a:buClr>
                <a:srgbClr val="006600"/>
              </a:buClr>
              <a:buFont typeface="Wingdings" pitchFamily="2" charset="2"/>
              <a:buNone/>
            </a:pPr>
            <a:endParaRPr lang="de-DE" dirty="0" smtClean="0"/>
          </a:p>
        </p:txBody>
      </p:sp>
    </p:spTree>
    <p:extLst>
      <p:ext uri="{BB962C8B-B14F-4D97-AF65-F5344CB8AC3E}">
        <p14:creationId xmlns:p14="http://schemas.microsoft.com/office/powerpoint/2010/main" val="2625840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txBox="1">
            <a:spLocks noGrp="1" noChangeArrowheads="1"/>
          </p:cNvSpPr>
          <p:nvPr/>
        </p:nvSpPr>
        <p:spPr bwMode="auto">
          <a:xfrm>
            <a:off x="5356650" y="6213758"/>
            <a:ext cx="4095871" cy="328203"/>
          </a:xfrm>
          <a:prstGeom prst="rect">
            <a:avLst/>
          </a:prstGeom>
          <a:noFill/>
          <a:ln w="9525">
            <a:noFill/>
            <a:miter lim="800000"/>
            <a:headEnd/>
            <a:tailEnd/>
          </a:ln>
        </p:spPr>
        <p:txBody>
          <a:bodyPr lIns="88945" tIns="44473" rIns="88945" bIns="44473" anchor="b"/>
          <a:lstStyle/>
          <a:p>
            <a:pPr algn="r" defTabSz="820651"/>
            <a:fld id="{F5D3412D-270E-4B6E-B4B7-412396F426F0}" type="slidenum">
              <a:rPr lang="de-DE" sz="1200">
                <a:latin typeface="Verdana" pitchFamily="34" charset="0"/>
              </a:rPr>
              <a:pPr algn="r" defTabSz="820651"/>
              <a:t>12</a:t>
            </a:fld>
            <a:endParaRPr lang="de-DE" sz="1200" dirty="0">
              <a:latin typeface="Verdana" pitchFamily="34" charset="0"/>
            </a:endParaRPr>
          </a:p>
        </p:txBody>
      </p:sp>
      <p:sp>
        <p:nvSpPr>
          <p:cNvPr id="65538" name="Rectangle 2"/>
          <p:cNvSpPr>
            <a:spLocks noGrp="1" noRot="1" noChangeAspect="1" noChangeArrowheads="1" noTextEdit="1"/>
          </p:cNvSpPr>
          <p:nvPr>
            <p:ph type="sldImg"/>
          </p:nvPr>
        </p:nvSpPr>
        <p:spPr bwMode="auto">
          <a:xfrm>
            <a:off x="3097213" y="520700"/>
            <a:ext cx="3265487" cy="2451100"/>
          </a:xfrm>
          <a:noFill/>
          <a:ln>
            <a:solidFill>
              <a:srgbClr val="000000"/>
            </a:solidFill>
            <a:miter lim="800000"/>
            <a:headEnd/>
            <a:tailEnd/>
          </a:ln>
        </p:spPr>
      </p:sp>
      <p:sp>
        <p:nvSpPr>
          <p:cNvPr id="65539" name="Rectangle 3"/>
          <p:cNvSpPr>
            <a:spLocks noGrp="1" noChangeArrowheads="1"/>
          </p:cNvSpPr>
          <p:nvPr>
            <p:ph type="body" idx="1"/>
          </p:nvPr>
        </p:nvSpPr>
        <p:spPr/>
        <p:txBody>
          <a:bodyPr/>
          <a:lstStyle/>
          <a:p>
            <a:pPr algn="just" eaLnBrk="1" hangingPunct="1">
              <a:spcBef>
                <a:spcPct val="20000"/>
              </a:spcBef>
              <a:buClr>
                <a:srgbClr val="006600"/>
              </a:buClr>
              <a:buFont typeface="Wingdings" pitchFamily="2" charset="2"/>
              <a:buNone/>
            </a:pPr>
            <a:endParaRPr lang="de-DE" dirty="0" smtClean="0"/>
          </a:p>
        </p:txBody>
      </p:sp>
    </p:spTree>
    <p:extLst>
      <p:ext uri="{BB962C8B-B14F-4D97-AF65-F5344CB8AC3E}">
        <p14:creationId xmlns:p14="http://schemas.microsoft.com/office/powerpoint/2010/main" val="3331867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txBox="1">
            <a:spLocks noGrp="1" noChangeArrowheads="1"/>
          </p:cNvSpPr>
          <p:nvPr/>
        </p:nvSpPr>
        <p:spPr bwMode="auto">
          <a:xfrm>
            <a:off x="5356650" y="6213758"/>
            <a:ext cx="4095871" cy="328203"/>
          </a:xfrm>
          <a:prstGeom prst="rect">
            <a:avLst/>
          </a:prstGeom>
          <a:noFill/>
          <a:ln w="9525">
            <a:noFill/>
            <a:miter lim="800000"/>
            <a:headEnd/>
            <a:tailEnd/>
          </a:ln>
        </p:spPr>
        <p:txBody>
          <a:bodyPr lIns="88945" tIns="44473" rIns="88945" bIns="44473" anchor="b"/>
          <a:lstStyle/>
          <a:p>
            <a:pPr algn="r" defTabSz="820651"/>
            <a:fld id="{F5D3412D-270E-4B6E-B4B7-412396F426F0}" type="slidenum">
              <a:rPr lang="de-DE" sz="1200">
                <a:latin typeface="Verdana" pitchFamily="34" charset="0"/>
              </a:rPr>
              <a:pPr algn="r" defTabSz="820651"/>
              <a:t>13</a:t>
            </a:fld>
            <a:endParaRPr lang="de-DE" sz="1200" dirty="0">
              <a:latin typeface="Verdana" pitchFamily="34" charset="0"/>
            </a:endParaRPr>
          </a:p>
        </p:txBody>
      </p:sp>
      <p:sp>
        <p:nvSpPr>
          <p:cNvPr id="65538" name="Rectangle 2"/>
          <p:cNvSpPr>
            <a:spLocks noGrp="1" noRot="1" noChangeAspect="1" noChangeArrowheads="1" noTextEdit="1"/>
          </p:cNvSpPr>
          <p:nvPr>
            <p:ph type="sldImg"/>
          </p:nvPr>
        </p:nvSpPr>
        <p:spPr bwMode="auto">
          <a:xfrm>
            <a:off x="3097213" y="520700"/>
            <a:ext cx="3265487" cy="2451100"/>
          </a:xfrm>
          <a:noFill/>
          <a:ln>
            <a:solidFill>
              <a:srgbClr val="000000"/>
            </a:solidFill>
            <a:miter lim="800000"/>
            <a:headEnd/>
            <a:tailEnd/>
          </a:ln>
        </p:spPr>
      </p:sp>
      <p:sp>
        <p:nvSpPr>
          <p:cNvPr id="65539" name="Rectangle 3"/>
          <p:cNvSpPr>
            <a:spLocks noGrp="1" noChangeArrowheads="1"/>
          </p:cNvSpPr>
          <p:nvPr>
            <p:ph type="body" idx="1"/>
          </p:nvPr>
        </p:nvSpPr>
        <p:spPr/>
        <p:txBody>
          <a:bodyPr/>
          <a:lstStyle/>
          <a:p>
            <a:pPr algn="just" eaLnBrk="1" hangingPunct="1">
              <a:spcBef>
                <a:spcPct val="20000"/>
              </a:spcBef>
              <a:buClr>
                <a:srgbClr val="006600"/>
              </a:buClr>
              <a:buFont typeface="Wingdings" pitchFamily="2" charset="2"/>
              <a:buNone/>
            </a:pPr>
            <a:endParaRPr lang="de-DE" dirty="0" smtClean="0"/>
          </a:p>
        </p:txBody>
      </p:sp>
    </p:spTree>
    <p:extLst>
      <p:ext uri="{BB962C8B-B14F-4D97-AF65-F5344CB8AC3E}">
        <p14:creationId xmlns:p14="http://schemas.microsoft.com/office/powerpoint/2010/main" val="4053752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txBox="1">
            <a:spLocks noGrp="1" noChangeArrowheads="1"/>
          </p:cNvSpPr>
          <p:nvPr/>
        </p:nvSpPr>
        <p:spPr bwMode="auto">
          <a:xfrm>
            <a:off x="5356650" y="6213758"/>
            <a:ext cx="4095871" cy="328203"/>
          </a:xfrm>
          <a:prstGeom prst="rect">
            <a:avLst/>
          </a:prstGeom>
          <a:noFill/>
          <a:ln w="9525">
            <a:noFill/>
            <a:miter lim="800000"/>
            <a:headEnd/>
            <a:tailEnd/>
          </a:ln>
        </p:spPr>
        <p:txBody>
          <a:bodyPr lIns="88945" tIns="44473" rIns="88945" bIns="44473" anchor="b"/>
          <a:lstStyle/>
          <a:p>
            <a:pPr algn="r" defTabSz="820651"/>
            <a:fld id="{F5D3412D-270E-4B6E-B4B7-412396F426F0}" type="slidenum">
              <a:rPr lang="de-DE" sz="1200">
                <a:latin typeface="Verdana" pitchFamily="34" charset="0"/>
              </a:rPr>
              <a:pPr algn="r" defTabSz="820651"/>
              <a:t>3</a:t>
            </a:fld>
            <a:endParaRPr lang="de-DE" sz="1200" dirty="0">
              <a:latin typeface="Verdana" pitchFamily="34" charset="0"/>
            </a:endParaRPr>
          </a:p>
        </p:txBody>
      </p:sp>
      <p:sp>
        <p:nvSpPr>
          <p:cNvPr id="65538" name="Rectangle 2"/>
          <p:cNvSpPr>
            <a:spLocks noGrp="1" noRot="1" noChangeAspect="1" noChangeArrowheads="1" noTextEdit="1"/>
          </p:cNvSpPr>
          <p:nvPr>
            <p:ph type="sldImg"/>
          </p:nvPr>
        </p:nvSpPr>
        <p:spPr bwMode="auto">
          <a:xfrm>
            <a:off x="3097213" y="520700"/>
            <a:ext cx="3265487" cy="2451100"/>
          </a:xfrm>
          <a:noFill/>
          <a:ln>
            <a:solidFill>
              <a:srgbClr val="000000"/>
            </a:solidFill>
            <a:miter lim="800000"/>
            <a:headEnd/>
            <a:tailEnd/>
          </a:ln>
        </p:spPr>
      </p:sp>
      <p:sp>
        <p:nvSpPr>
          <p:cNvPr id="65539" name="Rectangle 3"/>
          <p:cNvSpPr>
            <a:spLocks noGrp="1" noChangeArrowheads="1"/>
          </p:cNvSpPr>
          <p:nvPr>
            <p:ph type="body" idx="1"/>
          </p:nvPr>
        </p:nvSpPr>
        <p:spPr/>
        <p:txBody>
          <a:bodyPr/>
          <a:lstStyle/>
          <a:p>
            <a:pPr algn="just" eaLnBrk="1" hangingPunct="1">
              <a:spcBef>
                <a:spcPct val="20000"/>
              </a:spcBef>
              <a:buClr>
                <a:srgbClr val="006600"/>
              </a:buClr>
              <a:buFont typeface="Wingdings" pitchFamily="2" charset="2"/>
              <a:buNone/>
            </a:pPr>
            <a:endParaRPr lang="de-DE" dirty="0" smtClean="0"/>
          </a:p>
        </p:txBody>
      </p:sp>
    </p:spTree>
    <p:extLst>
      <p:ext uri="{BB962C8B-B14F-4D97-AF65-F5344CB8AC3E}">
        <p14:creationId xmlns:p14="http://schemas.microsoft.com/office/powerpoint/2010/main" val="363260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txBox="1">
            <a:spLocks noGrp="1" noChangeArrowheads="1"/>
          </p:cNvSpPr>
          <p:nvPr/>
        </p:nvSpPr>
        <p:spPr bwMode="auto">
          <a:xfrm>
            <a:off x="5356650" y="6213758"/>
            <a:ext cx="4095871" cy="328203"/>
          </a:xfrm>
          <a:prstGeom prst="rect">
            <a:avLst/>
          </a:prstGeom>
          <a:noFill/>
          <a:ln w="9525">
            <a:noFill/>
            <a:miter lim="800000"/>
            <a:headEnd/>
            <a:tailEnd/>
          </a:ln>
        </p:spPr>
        <p:txBody>
          <a:bodyPr lIns="88945" tIns="44473" rIns="88945" bIns="44473" anchor="b"/>
          <a:lstStyle/>
          <a:p>
            <a:pPr algn="r" defTabSz="820651"/>
            <a:fld id="{F5D3412D-270E-4B6E-B4B7-412396F426F0}" type="slidenum">
              <a:rPr lang="de-DE" sz="1200">
                <a:latin typeface="Verdana" pitchFamily="34" charset="0"/>
              </a:rPr>
              <a:pPr algn="r" defTabSz="820651"/>
              <a:t>4</a:t>
            </a:fld>
            <a:endParaRPr lang="de-DE" sz="1200" dirty="0">
              <a:latin typeface="Verdana" pitchFamily="34" charset="0"/>
            </a:endParaRPr>
          </a:p>
        </p:txBody>
      </p:sp>
      <p:sp>
        <p:nvSpPr>
          <p:cNvPr id="65538" name="Rectangle 2"/>
          <p:cNvSpPr>
            <a:spLocks noGrp="1" noRot="1" noChangeAspect="1" noChangeArrowheads="1" noTextEdit="1"/>
          </p:cNvSpPr>
          <p:nvPr>
            <p:ph type="sldImg"/>
          </p:nvPr>
        </p:nvSpPr>
        <p:spPr bwMode="auto">
          <a:xfrm>
            <a:off x="3097213" y="520700"/>
            <a:ext cx="3265487" cy="2451100"/>
          </a:xfrm>
          <a:noFill/>
          <a:ln>
            <a:solidFill>
              <a:srgbClr val="000000"/>
            </a:solidFill>
            <a:miter lim="800000"/>
            <a:headEnd/>
            <a:tailEnd/>
          </a:ln>
        </p:spPr>
      </p:sp>
      <p:sp>
        <p:nvSpPr>
          <p:cNvPr id="65539" name="Rectangle 3"/>
          <p:cNvSpPr>
            <a:spLocks noGrp="1" noChangeArrowheads="1"/>
          </p:cNvSpPr>
          <p:nvPr>
            <p:ph type="body" idx="1"/>
          </p:nvPr>
        </p:nvSpPr>
        <p:spPr/>
        <p:txBody>
          <a:bodyPr/>
          <a:lstStyle/>
          <a:p>
            <a:pPr algn="just" eaLnBrk="1" hangingPunct="1">
              <a:spcBef>
                <a:spcPct val="20000"/>
              </a:spcBef>
              <a:buClr>
                <a:srgbClr val="006600"/>
              </a:buClr>
              <a:buFont typeface="Wingdings" pitchFamily="2" charset="2"/>
              <a:buNone/>
            </a:pPr>
            <a:r>
              <a:rPr lang="de-DE" b="1" dirty="0" smtClean="0"/>
              <a:t>Hinweise</a:t>
            </a:r>
            <a:r>
              <a:rPr lang="de-DE" dirty="0" smtClean="0"/>
              <a:t>:</a:t>
            </a:r>
          </a:p>
          <a:p>
            <a:pPr algn="just" eaLnBrk="1" hangingPunct="1">
              <a:spcBef>
                <a:spcPct val="20000"/>
              </a:spcBef>
              <a:buClr>
                <a:srgbClr val="006600"/>
              </a:buClr>
              <a:buFont typeface="Wingdings" pitchFamily="2" charset="2"/>
              <a:buNone/>
            </a:pPr>
            <a:r>
              <a:rPr lang="de-DE" dirty="0"/>
              <a:t>Hinsichtlich der Frage der </a:t>
            </a:r>
            <a:r>
              <a:rPr lang="de-DE" b="1" dirty="0"/>
              <a:t>Nebenberuflichkeit</a:t>
            </a:r>
            <a:r>
              <a:rPr lang="de-DE" dirty="0"/>
              <a:t> regelt R 3.26 Abs. 2 Satz 1 LStR, dass sie dann gegeben ist, wenn die Tätigkeit - bezogen auf das Kalenderjahr - nicht mehr als ein Drittel der Arbeitszeit eines vergleichbaren Vollzeiterwerbs in Anspruch nimmt. Bei der Ermittlung dieser Grenze sollen tarifvertraglich bedingte Unterschiede bei der Arbeitszeit aus Vereinfachungsgründen unberücksichtigt bleiben, es ist pauschalierend davon auszugehen, dass bei einer regelmäßigen Wochenarbeitszeit von nicht mehr als </a:t>
            </a:r>
            <a:r>
              <a:rPr lang="de-DE" b="1" dirty="0"/>
              <a:t>14 Stunden </a:t>
            </a:r>
            <a:r>
              <a:rPr lang="de-DE" dirty="0"/>
              <a:t>die Ein-Drittel-Grenze erfüllt ist. Es bleibt dem Steuerpflichtigen unbenommen, im Einzelfall eine in seinem Tätigkeitsfeld höhere tarifliche Arbeitszeit nachzuweisen</a:t>
            </a:r>
            <a:r>
              <a:rPr lang="de-DE" dirty="0" smtClean="0"/>
              <a:t>.</a:t>
            </a:r>
          </a:p>
          <a:p>
            <a:pPr algn="just" eaLnBrk="1" hangingPunct="1">
              <a:spcBef>
                <a:spcPct val="20000"/>
              </a:spcBef>
              <a:buClr>
                <a:srgbClr val="006600"/>
              </a:buClr>
              <a:buFont typeface="Wingdings" pitchFamily="2" charset="2"/>
              <a:buNone/>
            </a:pPr>
            <a:r>
              <a:rPr lang="de-DE" dirty="0" smtClean="0"/>
              <a:t>Bei nebenberuflich tätigen Lehrern ist zur </a:t>
            </a:r>
            <a:r>
              <a:rPr lang="de-DE" dirty="0"/>
              <a:t>Prüfung der Ein-Drittel-Grenze auf die </a:t>
            </a:r>
            <a:r>
              <a:rPr lang="de-DE" b="1" dirty="0" smtClean="0"/>
              <a:t>Pflichtstunden</a:t>
            </a:r>
            <a:r>
              <a:rPr lang="de-DE" dirty="0" smtClean="0"/>
              <a:t> bei </a:t>
            </a:r>
            <a:r>
              <a:rPr lang="de-DE" dirty="0"/>
              <a:t>Vollzeitbeschäftigung abzustellen </a:t>
            </a:r>
            <a:r>
              <a:rPr lang="de-DE" dirty="0" smtClean="0"/>
              <a:t>(vgl. H 3.26  - Nebenberuflichkeit – LStH).</a:t>
            </a:r>
          </a:p>
        </p:txBody>
      </p:sp>
    </p:spTree>
    <p:extLst>
      <p:ext uri="{BB962C8B-B14F-4D97-AF65-F5344CB8AC3E}">
        <p14:creationId xmlns:p14="http://schemas.microsoft.com/office/powerpoint/2010/main" val="242725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txBox="1">
            <a:spLocks noGrp="1" noChangeArrowheads="1"/>
          </p:cNvSpPr>
          <p:nvPr/>
        </p:nvSpPr>
        <p:spPr bwMode="auto">
          <a:xfrm>
            <a:off x="5356650" y="6213758"/>
            <a:ext cx="4095871" cy="328203"/>
          </a:xfrm>
          <a:prstGeom prst="rect">
            <a:avLst/>
          </a:prstGeom>
          <a:noFill/>
          <a:ln w="9525">
            <a:noFill/>
            <a:miter lim="800000"/>
            <a:headEnd/>
            <a:tailEnd/>
          </a:ln>
        </p:spPr>
        <p:txBody>
          <a:bodyPr lIns="88945" tIns="44473" rIns="88945" bIns="44473" anchor="b"/>
          <a:lstStyle/>
          <a:p>
            <a:pPr algn="r" defTabSz="820651"/>
            <a:fld id="{F5D3412D-270E-4B6E-B4B7-412396F426F0}" type="slidenum">
              <a:rPr lang="de-DE" sz="1200">
                <a:latin typeface="Verdana" pitchFamily="34" charset="0"/>
              </a:rPr>
              <a:pPr algn="r" defTabSz="820651"/>
              <a:t>5</a:t>
            </a:fld>
            <a:endParaRPr lang="de-DE" sz="1200" dirty="0">
              <a:latin typeface="Verdana" pitchFamily="34" charset="0"/>
            </a:endParaRPr>
          </a:p>
        </p:txBody>
      </p:sp>
      <p:sp>
        <p:nvSpPr>
          <p:cNvPr id="65538" name="Rectangle 2"/>
          <p:cNvSpPr>
            <a:spLocks noGrp="1" noRot="1" noChangeAspect="1" noChangeArrowheads="1" noTextEdit="1"/>
          </p:cNvSpPr>
          <p:nvPr>
            <p:ph type="sldImg"/>
          </p:nvPr>
        </p:nvSpPr>
        <p:spPr bwMode="auto">
          <a:xfrm>
            <a:off x="3097213" y="520700"/>
            <a:ext cx="3265487" cy="2451100"/>
          </a:xfrm>
          <a:noFill/>
          <a:ln>
            <a:solidFill>
              <a:srgbClr val="000000"/>
            </a:solidFill>
            <a:miter lim="800000"/>
            <a:headEnd/>
            <a:tailEnd/>
          </a:ln>
        </p:spPr>
      </p:sp>
      <p:sp>
        <p:nvSpPr>
          <p:cNvPr id="65539" name="Rectangle 3"/>
          <p:cNvSpPr>
            <a:spLocks noGrp="1" noChangeArrowheads="1"/>
          </p:cNvSpPr>
          <p:nvPr>
            <p:ph type="body" idx="1"/>
          </p:nvPr>
        </p:nvSpPr>
        <p:spPr/>
        <p:txBody>
          <a:bodyPr/>
          <a:lstStyle/>
          <a:p>
            <a:pPr algn="just" eaLnBrk="1" hangingPunct="1">
              <a:spcBef>
                <a:spcPct val="20000"/>
              </a:spcBef>
              <a:buClr>
                <a:srgbClr val="006600"/>
              </a:buClr>
              <a:buFont typeface="Wingdings" pitchFamily="2" charset="2"/>
              <a:buNone/>
            </a:pPr>
            <a:endParaRPr lang="de-DE" dirty="0" smtClean="0"/>
          </a:p>
        </p:txBody>
      </p:sp>
    </p:spTree>
    <p:extLst>
      <p:ext uri="{BB962C8B-B14F-4D97-AF65-F5344CB8AC3E}">
        <p14:creationId xmlns:p14="http://schemas.microsoft.com/office/powerpoint/2010/main" val="459883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txBox="1">
            <a:spLocks noGrp="1" noChangeArrowheads="1"/>
          </p:cNvSpPr>
          <p:nvPr/>
        </p:nvSpPr>
        <p:spPr bwMode="auto">
          <a:xfrm>
            <a:off x="5356650" y="6213758"/>
            <a:ext cx="4095871" cy="328203"/>
          </a:xfrm>
          <a:prstGeom prst="rect">
            <a:avLst/>
          </a:prstGeom>
          <a:noFill/>
          <a:ln w="9525">
            <a:noFill/>
            <a:miter lim="800000"/>
            <a:headEnd/>
            <a:tailEnd/>
          </a:ln>
        </p:spPr>
        <p:txBody>
          <a:bodyPr lIns="88945" tIns="44473" rIns="88945" bIns="44473" anchor="b"/>
          <a:lstStyle/>
          <a:p>
            <a:pPr algn="r" defTabSz="820651"/>
            <a:fld id="{F5D3412D-270E-4B6E-B4B7-412396F426F0}" type="slidenum">
              <a:rPr lang="de-DE" sz="1200">
                <a:latin typeface="Verdana" pitchFamily="34" charset="0"/>
              </a:rPr>
              <a:pPr algn="r" defTabSz="820651"/>
              <a:t>6</a:t>
            </a:fld>
            <a:endParaRPr lang="de-DE" sz="1200" dirty="0">
              <a:latin typeface="Verdana" pitchFamily="34" charset="0"/>
            </a:endParaRPr>
          </a:p>
        </p:txBody>
      </p:sp>
      <p:sp>
        <p:nvSpPr>
          <p:cNvPr id="65538" name="Rectangle 2"/>
          <p:cNvSpPr>
            <a:spLocks noGrp="1" noRot="1" noChangeAspect="1" noChangeArrowheads="1" noTextEdit="1"/>
          </p:cNvSpPr>
          <p:nvPr>
            <p:ph type="sldImg"/>
          </p:nvPr>
        </p:nvSpPr>
        <p:spPr bwMode="auto">
          <a:xfrm>
            <a:off x="3097213" y="520700"/>
            <a:ext cx="3265487" cy="2451100"/>
          </a:xfrm>
          <a:noFill/>
          <a:ln>
            <a:solidFill>
              <a:srgbClr val="000000"/>
            </a:solidFill>
            <a:miter lim="800000"/>
            <a:headEnd/>
            <a:tailEnd/>
          </a:ln>
        </p:spPr>
      </p:sp>
      <p:sp>
        <p:nvSpPr>
          <p:cNvPr id="65539" name="Rectangle 3"/>
          <p:cNvSpPr>
            <a:spLocks noGrp="1" noChangeArrowheads="1"/>
          </p:cNvSpPr>
          <p:nvPr>
            <p:ph type="body" idx="1"/>
          </p:nvPr>
        </p:nvSpPr>
        <p:spPr/>
        <p:txBody>
          <a:bodyPr/>
          <a:lstStyle/>
          <a:p>
            <a:pPr algn="just" eaLnBrk="1" hangingPunct="1">
              <a:spcBef>
                <a:spcPct val="20000"/>
              </a:spcBef>
              <a:buClr>
                <a:srgbClr val="006600"/>
              </a:buClr>
              <a:buFont typeface="Wingdings" pitchFamily="2" charset="2"/>
              <a:buNone/>
            </a:pPr>
            <a:endParaRPr lang="de-DE" dirty="0" smtClean="0"/>
          </a:p>
        </p:txBody>
      </p:sp>
    </p:spTree>
    <p:extLst>
      <p:ext uri="{BB962C8B-B14F-4D97-AF65-F5344CB8AC3E}">
        <p14:creationId xmlns:p14="http://schemas.microsoft.com/office/powerpoint/2010/main" val="3829913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txBox="1">
            <a:spLocks noGrp="1" noChangeArrowheads="1"/>
          </p:cNvSpPr>
          <p:nvPr/>
        </p:nvSpPr>
        <p:spPr bwMode="auto">
          <a:xfrm>
            <a:off x="5356650" y="6213758"/>
            <a:ext cx="4095871" cy="328203"/>
          </a:xfrm>
          <a:prstGeom prst="rect">
            <a:avLst/>
          </a:prstGeom>
          <a:noFill/>
          <a:ln w="9525">
            <a:noFill/>
            <a:miter lim="800000"/>
            <a:headEnd/>
            <a:tailEnd/>
          </a:ln>
        </p:spPr>
        <p:txBody>
          <a:bodyPr lIns="88945" tIns="44473" rIns="88945" bIns="44473" anchor="b"/>
          <a:lstStyle/>
          <a:p>
            <a:pPr algn="r" defTabSz="820651"/>
            <a:fld id="{F5D3412D-270E-4B6E-B4B7-412396F426F0}" type="slidenum">
              <a:rPr lang="de-DE" sz="1200">
                <a:latin typeface="Verdana" pitchFamily="34" charset="0"/>
              </a:rPr>
              <a:pPr algn="r" defTabSz="820651"/>
              <a:t>7</a:t>
            </a:fld>
            <a:endParaRPr lang="de-DE" sz="1200" dirty="0">
              <a:latin typeface="Verdana" pitchFamily="34" charset="0"/>
            </a:endParaRPr>
          </a:p>
        </p:txBody>
      </p:sp>
      <p:sp>
        <p:nvSpPr>
          <p:cNvPr id="65538" name="Rectangle 2"/>
          <p:cNvSpPr>
            <a:spLocks noGrp="1" noRot="1" noChangeAspect="1" noChangeArrowheads="1" noTextEdit="1"/>
          </p:cNvSpPr>
          <p:nvPr>
            <p:ph type="sldImg"/>
          </p:nvPr>
        </p:nvSpPr>
        <p:spPr bwMode="auto">
          <a:xfrm>
            <a:off x="3097213" y="520700"/>
            <a:ext cx="3265487" cy="2451100"/>
          </a:xfrm>
          <a:noFill/>
          <a:ln>
            <a:solidFill>
              <a:srgbClr val="000000"/>
            </a:solidFill>
            <a:miter lim="800000"/>
            <a:headEnd/>
            <a:tailEnd/>
          </a:ln>
        </p:spPr>
      </p:sp>
      <p:sp>
        <p:nvSpPr>
          <p:cNvPr id="65539" name="Rectangle 3"/>
          <p:cNvSpPr>
            <a:spLocks noGrp="1" noChangeArrowheads="1"/>
          </p:cNvSpPr>
          <p:nvPr>
            <p:ph type="body" idx="1"/>
          </p:nvPr>
        </p:nvSpPr>
        <p:spPr/>
        <p:txBody>
          <a:bodyPr/>
          <a:lstStyle/>
          <a:p>
            <a:pPr algn="just" eaLnBrk="1" hangingPunct="1">
              <a:spcBef>
                <a:spcPct val="20000"/>
              </a:spcBef>
              <a:buClr>
                <a:srgbClr val="006600"/>
              </a:buClr>
              <a:buFont typeface="Wingdings" pitchFamily="2" charset="2"/>
              <a:buNone/>
            </a:pPr>
            <a:r>
              <a:rPr lang="de-DE" b="1" dirty="0" smtClean="0"/>
              <a:t>Hinweise</a:t>
            </a:r>
            <a:r>
              <a:rPr lang="de-DE" dirty="0" smtClean="0"/>
              <a:t>:</a:t>
            </a:r>
          </a:p>
          <a:p>
            <a:pPr algn="just" eaLnBrk="1" hangingPunct="1">
              <a:spcBef>
                <a:spcPct val="20000"/>
              </a:spcBef>
              <a:buClr>
                <a:srgbClr val="006600"/>
              </a:buClr>
              <a:buFont typeface="Wingdings" pitchFamily="2" charset="2"/>
              <a:buNone/>
            </a:pPr>
            <a:r>
              <a:rPr lang="de-DE" dirty="0" smtClean="0"/>
              <a:t>Die Vorschrift §</a:t>
            </a:r>
            <a:r>
              <a:rPr lang="de-DE" baseline="0" dirty="0" smtClean="0"/>
              <a:t> 3 Nr. 26 Satz 2 EStG hat Vorrang vor § 3c Abs. 1 EStG (… „abweichend von § 3c“ …).</a:t>
            </a:r>
            <a:endParaRPr lang="de-DE" dirty="0" smtClean="0"/>
          </a:p>
        </p:txBody>
      </p:sp>
    </p:spTree>
    <p:extLst>
      <p:ext uri="{BB962C8B-B14F-4D97-AF65-F5344CB8AC3E}">
        <p14:creationId xmlns:p14="http://schemas.microsoft.com/office/powerpoint/2010/main" val="1545848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txBox="1">
            <a:spLocks noGrp="1" noChangeArrowheads="1"/>
          </p:cNvSpPr>
          <p:nvPr/>
        </p:nvSpPr>
        <p:spPr bwMode="auto">
          <a:xfrm>
            <a:off x="5356650" y="6213758"/>
            <a:ext cx="4095871" cy="328203"/>
          </a:xfrm>
          <a:prstGeom prst="rect">
            <a:avLst/>
          </a:prstGeom>
          <a:noFill/>
          <a:ln w="9525">
            <a:noFill/>
            <a:miter lim="800000"/>
            <a:headEnd/>
            <a:tailEnd/>
          </a:ln>
        </p:spPr>
        <p:txBody>
          <a:bodyPr lIns="88945" tIns="44473" rIns="88945" bIns="44473" anchor="b"/>
          <a:lstStyle/>
          <a:p>
            <a:pPr algn="r" defTabSz="820651"/>
            <a:fld id="{F5D3412D-270E-4B6E-B4B7-412396F426F0}" type="slidenum">
              <a:rPr lang="de-DE" sz="1200">
                <a:latin typeface="Verdana" pitchFamily="34" charset="0"/>
              </a:rPr>
              <a:pPr algn="r" defTabSz="820651"/>
              <a:t>8</a:t>
            </a:fld>
            <a:endParaRPr lang="de-DE" sz="1200" dirty="0">
              <a:latin typeface="Verdana" pitchFamily="34" charset="0"/>
            </a:endParaRPr>
          </a:p>
        </p:txBody>
      </p:sp>
      <p:sp>
        <p:nvSpPr>
          <p:cNvPr id="65538" name="Rectangle 2"/>
          <p:cNvSpPr>
            <a:spLocks noGrp="1" noRot="1" noChangeAspect="1" noChangeArrowheads="1" noTextEdit="1"/>
          </p:cNvSpPr>
          <p:nvPr>
            <p:ph type="sldImg"/>
          </p:nvPr>
        </p:nvSpPr>
        <p:spPr bwMode="auto">
          <a:xfrm>
            <a:off x="3097213" y="520700"/>
            <a:ext cx="3265487" cy="2451100"/>
          </a:xfrm>
          <a:noFill/>
          <a:ln>
            <a:solidFill>
              <a:srgbClr val="000000"/>
            </a:solidFill>
            <a:miter lim="800000"/>
            <a:headEnd/>
            <a:tailEnd/>
          </a:ln>
        </p:spPr>
      </p:sp>
      <p:sp>
        <p:nvSpPr>
          <p:cNvPr id="65539" name="Rectangle 3"/>
          <p:cNvSpPr>
            <a:spLocks noGrp="1" noChangeArrowheads="1"/>
          </p:cNvSpPr>
          <p:nvPr>
            <p:ph type="body" idx="1"/>
          </p:nvPr>
        </p:nvSpPr>
        <p:spPr/>
        <p:txBody>
          <a:bodyPr/>
          <a:lstStyle/>
          <a:p>
            <a:pPr algn="just" eaLnBrk="1" hangingPunct="1">
              <a:spcBef>
                <a:spcPct val="20000"/>
              </a:spcBef>
              <a:buClr>
                <a:srgbClr val="006600"/>
              </a:buClr>
              <a:buFont typeface="Wingdings" pitchFamily="2" charset="2"/>
              <a:buNone/>
            </a:pPr>
            <a:endParaRPr lang="de-DE" dirty="0" smtClean="0"/>
          </a:p>
        </p:txBody>
      </p:sp>
    </p:spTree>
    <p:extLst>
      <p:ext uri="{BB962C8B-B14F-4D97-AF65-F5344CB8AC3E}">
        <p14:creationId xmlns:p14="http://schemas.microsoft.com/office/powerpoint/2010/main" val="893333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txBox="1">
            <a:spLocks noGrp="1" noChangeArrowheads="1"/>
          </p:cNvSpPr>
          <p:nvPr/>
        </p:nvSpPr>
        <p:spPr bwMode="auto">
          <a:xfrm>
            <a:off x="5356650" y="6213758"/>
            <a:ext cx="4095871" cy="328203"/>
          </a:xfrm>
          <a:prstGeom prst="rect">
            <a:avLst/>
          </a:prstGeom>
          <a:noFill/>
          <a:ln w="9525">
            <a:noFill/>
            <a:miter lim="800000"/>
            <a:headEnd/>
            <a:tailEnd/>
          </a:ln>
        </p:spPr>
        <p:txBody>
          <a:bodyPr lIns="88945" tIns="44473" rIns="88945" bIns="44473" anchor="b"/>
          <a:lstStyle/>
          <a:p>
            <a:pPr algn="r" defTabSz="820651"/>
            <a:fld id="{F5D3412D-270E-4B6E-B4B7-412396F426F0}" type="slidenum">
              <a:rPr lang="de-DE" sz="1200">
                <a:latin typeface="Verdana" pitchFamily="34" charset="0"/>
              </a:rPr>
              <a:pPr algn="r" defTabSz="820651"/>
              <a:t>9</a:t>
            </a:fld>
            <a:endParaRPr lang="de-DE" sz="1200" dirty="0">
              <a:latin typeface="Verdana" pitchFamily="34" charset="0"/>
            </a:endParaRPr>
          </a:p>
        </p:txBody>
      </p:sp>
      <p:sp>
        <p:nvSpPr>
          <p:cNvPr id="65538" name="Rectangle 2"/>
          <p:cNvSpPr>
            <a:spLocks noGrp="1" noRot="1" noChangeAspect="1" noChangeArrowheads="1" noTextEdit="1"/>
          </p:cNvSpPr>
          <p:nvPr>
            <p:ph type="sldImg"/>
          </p:nvPr>
        </p:nvSpPr>
        <p:spPr bwMode="auto">
          <a:xfrm>
            <a:off x="3097213" y="520700"/>
            <a:ext cx="3265487" cy="2451100"/>
          </a:xfrm>
          <a:noFill/>
          <a:ln>
            <a:solidFill>
              <a:srgbClr val="000000"/>
            </a:solidFill>
            <a:miter lim="800000"/>
            <a:headEnd/>
            <a:tailEnd/>
          </a:ln>
        </p:spPr>
      </p:sp>
      <p:sp>
        <p:nvSpPr>
          <p:cNvPr id="65539" name="Rectangle 3"/>
          <p:cNvSpPr>
            <a:spLocks noGrp="1" noChangeArrowheads="1"/>
          </p:cNvSpPr>
          <p:nvPr>
            <p:ph type="body" idx="1"/>
          </p:nvPr>
        </p:nvSpPr>
        <p:spPr/>
        <p:txBody>
          <a:bodyPr/>
          <a:lstStyle/>
          <a:p>
            <a:pPr algn="just" eaLnBrk="1" hangingPunct="1">
              <a:spcBef>
                <a:spcPct val="20000"/>
              </a:spcBef>
              <a:buClr>
                <a:srgbClr val="006600"/>
              </a:buClr>
              <a:buFont typeface="Wingdings" pitchFamily="2" charset="2"/>
              <a:buNone/>
            </a:pPr>
            <a:endParaRPr lang="de-DE" dirty="0" smtClean="0"/>
          </a:p>
        </p:txBody>
      </p:sp>
    </p:spTree>
    <p:extLst>
      <p:ext uri="{BB962C8B-B14F-4D97-AF65-F5344CB8AC3E}">
        <p14:creationId xmlns:p14="http://schemas.microsoft.com/office/powerpoint/2010/main" val="3831264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txBox="1">
            <a:spLocks noGrp="1" noChangeArrowheads="1"/>
          </p:cNvSpPr>
          <p:nvPr/>
        </p:nvSpPr>
        <p:spPr bwMode="auto">
          <a:xfrm>
            <a:off x="5356650" y="6213758"/>
            <a:ext cx="4095871" cy="328203"/>
          </a:xfrm>
          <a:prstGeom prst="rect">
            <a:avLst/>
          </a:prstGeom>
          <a:noFill/>
          <a:ln w="9525">
            <a:noFill/>
            <a:miter lim="800000"/>
            <a:headEnd/>
            <a:tailEnd/>
          </a:ln>
        </p:spPr>
        <p:txBody>
          <a:bodyPr lIns="88945" tIns="44473" rIns="88945" bIns="44473" anchor="b"/>
          <a:lstStyle/>
          <a:p>
            <a:pPr algn="r" defTabSz="820651"/>
            <a:fld id="{F5D3412D-270E-4B6E-B4B7-412396F426F0}" type="slidenum">
              <a:rPr lang="de-DE" sz="1200">
                <a:latin typeface="Verdana" pitchFamily="34" charset="0"/>
              </a:rPr>
              <a:pPr algn="r" defTabSz="820651"/>
              <a:t>10</a:t>
            </a:fld>
            <a:endParaRPr lang="de-DE" sz="1200" dirty="0">
              <a:latin typeface="Verdana" pitchFamily="34" charset="0"/>
            </a:endParaRPr>
          </a:p>
        </p:txBody>
      </p:sp>
      <p:sp>
        <p:nvSpPr>
          <p:cNvPr id="65538" name="Rectangle 2"/>
          <p:cNvSpPr>
            <a:spLocks noGrp="1" noRot="1" noChangeAspect="1" noChangeArrowheads="1" noTextEdit="1"/>
          </p:cNvSpPr>
          <p:nvPr>
            <p:ph type="sldImg"/>
          </p:nvPr>
        </p:nvSpPr>
        <p:spPr bwMode="auto">
          <a:xfrm>
            <a:off x="3097213" y="520700"/>
            <a:ext cx="3265487" cy="2451100"/>
          </a:xfrm>
          <a:noFill/>
          <a:ln>
            <a:solidFill>
              <a:srgbClr val="000000"/>
            </a:solidFill>
            <a:miter lim="800000"/>
            <a:headEnd/>
            <a:tailEnd/>
          </a:ln>
        </p:spPr>
      </p:sp>
      <p:sp>
        <p:nvSpPr>
          <p:cNvPr id="65539" name="Rectangle 3"/>
          <p:cNvSpPr>
            <a:spLocks noGrp="1" noChangeArrowheads="1"/>
          </p:cNvSpPr>
          <p:nvPr>
            <p:ph type="body" idx="1"/>
          </p:nvPr>
        </p:nvSpPr>
        <p:spPr/>
        <p:txBody>
          <a:bodyPr/>
          <a:lstStyle/>
          <a:p>
            <a:pPr algn="just" eaLnBrk="1" hangingPunct="1">
              <a:spcBef>
                <a:spcPct val="20000"/>
              </a:spcBef>
              <a:buClr>
                <a:srgbClr val="006600"/>
              </a:buClr>
              <a:buFont typeface="Wingdings" pitchFamily="2" charset="2"/>
              <a:buNone/>
            </a:pPr>
            <a:r>
              <a:rPr lang="de-DE" b="1" dirty="0" smtClean="0"/>
              <a:t>Hinweise</a:t>
            </a:r>
            <a:r>
              <a:rPr lang="de-DE" dirty="0" smtClean="0"/>
              <a:t>:</a:t>
            </a:r>
          </a:p>
          <a:p>
            <a:pPr algn="just" eaLnBrk="1" hangingPunct="1">
              <a:spcBef>
                <a:spcPct val="20000"/>
              </a:spcBef>
              <a:buClr>
                <a:srgbClr val="006600"/>
              </a:buClr>
              <a:buFont typeface="Wingdings" pitchFamily="2" charset="2"/>
              <a:buNone/>
            </a:pPr>
            <a:r>
              <a:rPr lang="de-DE" dirty="0" smtClean="0"/>
              <a:t>Nach Auffassung der Referatsleiter Einkommensteuer sollen entsprechende Gestaltungsmodelle nicht primär mit Hinweis auf § 41 AO (Scheinhandlung) oder § 42 AO (Gestaltungsmissbrauch) entschieden werden, sondern anhand der </a:t>
            </a:r>
            <a:r>
              <a:rPr lang="de-DE" b="1" dirty="0" smtClean="0"/>
              <a:t>Tatbestandsmerkmale</a:t>
            </a:r>
            <a:r>
              <a:rPr lang="de-DE" dirty="0" smtClean="0"/>
              <a:t> des </a:t>
            </a:r>
            <a:r>
              <a:rPr lang="de-DE" b="1" dirty="0" smtClean="0"/>
              <a:t>§ 10b EStG </a:t>
            </a:r>
            <a:r>
              <a:rPr lang="de-DE" dirty="0" smtClean="0"/>
              <a:t>(Kriterium der „Freiwilligkeit“, „Unentgeltlichkeit“ und „Fremdnützigkeit“).</a:t>
            </a:r>
          </a:p>
          <a:p>
            <a:pPr algn="just" eaLnBrk="1" hangingPunct="1">
              <a:spcBef>
                <a:spcPct val="20000"/>
              </a:spcBef>
              <a:buClr>
                <a:srgbClr val="006600"/>
              </a:buClr>
              <a:buFont typeface="Wingdings" pitchFamily="2" charset="2"/>
              <a:buNone/>
            </a:pPr>
            <a:r>
              <a:rPr lang="de-DE" dirty="0" smtClean="0"/>
              <a:t>Für die Annahme einer steuerlich anzuerkennenden </a:t>
            </a:r>
            <a:r>
              <a:rPr lang="de-DE" b="1" dirty="0" smtClean="0"/>
              <a:t>Rückspende</a:t>
            </a:r>
            <a:r>
              <a:rPr lang="de-DE" dirty="0" smtClean="0"/>
              <a:t> muss ein ernsthafter Anspruch auf die Vergütung eingeräumt worden sein. Dieser  Anspruch darf zudem nicht vornherein unter der Bedingung des Verzichts stehen (§ 10b Abs. 3 Satz 5 und 6 EStG; Tz 3 des BMF-Schreibens vom 25.11.2014, BStBl I S. 1584 aktualisiert durch BMF-Schreiben vom 26.08.2016, BStBl I S. 994).</a:t>
            </a:r>
          </a:p>
        </p:txBody>
      </p:sp>
    </p:spTree>
    <p:extLst>
      <p:ext uri="{BB962C8B-B14F-4D97-AF65-F5344CB8AC3E}">
        <p14:creationId xmlns:p14="http://schemas.microsoft.com/office/powerpoint/2010/main" val="32006224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5" name="Line 32"/>
          <p:cNvSpPr>
            <a:spLocks noChangeShapeType="1"/>
          </p:cNvSpPr>
          <p:nvPr/>
        </p:nvSpPr>
        <p:spPr bwMode="auto">
          <a:xfrm>
            <a:off x="0" y="6604000"/>
            <a:ext cx="9144000" cy="0"/>
          </a:xfrm>
          <a:prstGeom prst="line">
            <a:avLst/>
          </a:prstGeom>
          <a:noFill/>
          <a:ln w="9525">
            <a:solidFill>
              <a:srgbClr val="C0C0C0"/>
            </a:solidFill>
            <a:round/>
            <a:headEnd/>
            <a:tailEnd/>
          </a:ln>
        </p:spPr>
        <p:txBody>
          <a:bodyPr wrap="none" anchor="ctr"/>
          <a:lstStyle/>
          <a:p>
            <a:pPr>
              <a:defRPr/>
            </a:pPr>
            <a:endParaRPr lang="de-DE">
              <a:ea typeface="ＭＳ Ｐゴシック" pitchFamily="-65" charset="-128"/>
            </a:endParaRPr>
          </a:p>
        </p:txBody>
      </p:sp>
      <p:graphicFrame>
        <p:nvGraphicFramePr>
          <p:cNvPr id="6" name="Object 10"/>
          <p:cNvGraphicFramePr>
            <a:graphicFrameLocks noChangeAspect="1"/>
          </p:cNvGraphicFramePr>
          <p:nvPr userDrawn="1"/>
        </p:nvGraphicFramePr>
        <p:xfrm>
          <a:off x="6732588" y="260350"/>
          <a:ext cx="2232025" cy="1162050"/>
        </p:xfrm>
        <a:graphic>
          <a:graphicData uri="http://schemas.openxmlformats.org/presentationml/2006/ole">
            <mc:AlternateContent xmlns:mc="http://schemas.openxmlformats.org/markup-compatibility/2006">
              <mc:Choice xmlns:v="urn:schemas-microsoft-com:vml" Requires="v">
                <p:oleObj spid="_x0000_s19523" name="Image" r:id="rId3" imgW="1794972" imgH="935659" progId="Photoshop.Image.9">
                  <p:embed/>
                </p:oleObj>
              </mc:Choice>
              <mc:Fallback>
                <p:oleObj name="Image" r:id="rId3" imgW="1794972" imgH="935659" progId="Photoshop.Image.9">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588" y="260350"/>
                        <a:ext cx="22320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itel 6"/>
          <p:cNvSpPr>
            <a:spLocks noGrp="1"/>
          </p:cNvSpPr>
          <p:nvPr>
            <p:ph type="ctrTitle"/>
          </p:nvPr>
        </p:nvSpPr>
        <p:spPr>
          <a:xfrm>
            <a:off x="687599" y="2228400"/>
            <a:ext cx="8277013" cy="986400"/>
          </a:xfrm>
          <a:prstGeom prst="rect">
            <a:avLst/>
          </a:prstGeom>
        </p:spPr>
        <p:txBody>
          <a:bodyPr anchor="b">
            <a:noAutofit/>
          </a:bodyPr>
          <a:lstStyle>
            <a:lvl1pPr algn="l">
              <a:defRPr sz="3200" b="1" cap="all" baseline="0"/>
            </a:lvl1pPr>
          </a:lstStyle>
          <a:p>
            <a:r>
              <a:rPr lang="de-DE" dirty="0" smtClean="0"/>
              <a:t>Titelmasterformat durch Klicken bearbeiten</a:t>
            </a:r>
            <a:endParaRPr lang="de-DE" dirty="0"/>
          </a:p>
        </p:txBody>
      </p:sp>
      <p:grpSp>
        <p:nvGrpSpPr>
          <p:cNvPr id="8" name="Group 6"/>
          <p:cNvGrpSpPr>
            <a:grpSpLocks/>
          </p:cNvGrpSpPr>
          <p:nvPr userDrawn="1"/>
        </p:nvGrpSpPr>
        <p:grpSpPr bwMode="auto">
          <a:xfrm>
            <a:off x="685801" y="1311215"/>
            <a:ext cx="8278618" cy="116899"/>
            <a:chOff x="528" y="840"/>
            <a:chExt cx="7072" cy="57"/>
          </a:xfrm>
        </p:grpSpPr>
        <p:sp>
          <p:nvSpPr>
            <p:cNvPr id="9" name="Rectangle 17"/>
            <p:cNvSpPr>
              <a:spLocks noChangeArrowheads="1"/>
            </p:cNvSpPr>
            <p:nvPr/>
          </p:nvSpPr>
          <p:spPr bwMode="auto">
            <a:xfrm>
              <a:off x="528" y="840"/>
              <a:ext cx="5721" cy="57"/>
            </a:xfrm>
            <a:prstGeom prst="rect">
              <a:avLst/>
            </a:prstGeom>
            <a:solidFill>
              <a:srgbClr val="8F1936"/>
            </a:solidFill>
            <a:ln w="9525">
              <a:noFill/>
              <a:miter lim="800000"/>
              <a:headEnd/>
              <a:tailEnd/>
            </a:ln>
          </p:spPr>
          <p:txBody>
            <a:bodyPr wrap="none" anchor="ctr"/>
            <a:lstStyle/>
            <a:p>
              <a:pPr eaLnBrk="0" hangingPunct="0"/>
              <a:endParaRPr lang="de-DE" altLang="de-DE" sz="2400"/>
            </a:p>
          </p:txBody>
        </p:sp>
        <p:sp>
          <p:nvSpPr>
            <p:cNvPr id="10" name="Rectangle 18"/>
            <p:cNvSpPr>
              <a:spLocks noChangeArrowheads="1"/>
            </p:cNvSpPr>
            <p:nvPr/>
          </p:nvSpPr>
          <p:spPr bwMode="auto">
            <a:xfrm>
              <a:off x="6134" y="840"/>
              <a:ext cx="1466" cy="57"/>
            </a:xfrm>
            <a:prstGeom prst="rect">
              <a:avLst/>
            </a:prstGeom>
            <a:solidFill>
              <a:srgbClr val="C0C0C0"/>
            </a:solidFill>
            <a:ln w="9525">
              <a:noFill/>
              <a:miter lim="800000"/>
              <a:headEnd/>
              <a:tailEnd/>
            </a:ln>
          </p:spPr>
          <p:txBody>
            <a:bodyPr wrap="none" anchor="ctr"/>
            <a:lstStyle/>
            <a:p>
              <a:pPr eaLnBrk="0" hangingPunct="0"/>
              <a:endParaRPr lang="de-DE" altLang="de-DE" sz="2400"/>
            </a:p>
          </p:txBody>
        </p:sp>
      </p:grpSp>
    </p:spTree>
    <p:extLst>
      <p:ext uri="{BB962C8B-B14F-4D97-AF65-F5344CB8AC3E}">
        <p14:creationId xmlns:p14="http://schemas.microsoft.com/office/powerpoint/2010/main" val="6478462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5" name="Inhaltsplatzhalter 4"/>
          <p:cNvSpPr>
            <a:spLocks noGrp="1"/>
          </p:cNvSpPr>
          <p:nvPr>
            <p:ph sz="quarter" idx="10"/>
          </p:nvPr>
        </p:nvSpPr>
        <p:spPr>
          <a:xfrm>
            <a:off x="685800" y="1626577"/>
            <a:ext cx="8278688" cy="4849823"/>
          </a:xfrm>
        </p:spPr>
        <p:txBody>
          <a:bodyPr vert="vert"/>
          <a:lstStyle>
            <a:lvl2pPr marL="900850" indent="-450000">
              <a:buFont typeface="Wingdings" panose="05000000000000000000" pitchFamily="2" charset="2"/>
              <a:buChar char="§"/>
              <a:defRPr/>
            </a:lvl2pPr>
            <a:lvl3pPr marL="1353288" indent="-450000">
              <a:buFont typeface="Symbol" panose="05050102010706020507" pitchFamily="18" charset="2"/>
              <a:buChar char="-"/>
              <a:defRPr/>
            </a:lvl3pPr>
            <a:lvl4pPr marL="1796200" indent="-450000">
              <a:buFont typeface="Courier New" panose="02070309020205020404" pitchFamily="49" charset="0"/>
              <a:buChar char="o"/>
              <a:defRPr/>
            </a:lvl4pPr>
            <a:lvl5pPr marL="2248638" indent="-450000">
              <a:buFont typeface="Arial" panose="020B0604020202020204" pitchFamily="34" charset="0"/>
              <a:buChar char="•"/>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Rectangle 39"/>
          <p:cNvSpPr>
            <a:spLocks noGrp="1" noChangeArrowheads="1"/>
          </p:cNvSpPr>
          <p:nvPr>
            <p:ph type="title"/>
          </p:nvPr>
        </p:nvSpPr>
        <p:spPr bwMode="auto">
          <a:xfrm>
            <a:off x="685800" y="262890"/>
            <a:ext cx="586740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p>
            <a:pPr lvl="0"/>
            <a:r>
              <a:rPr lang="de-DE" altLang="de-DE" dirty="0" smtClean="0"/>
              <a:t>Klicken Sie, um das Titelformat zu bearbeiten</a:t>
            </a:r>
          </a:p>
        </p:txBody>
      </p:sp>
    </p:spTree>
    <p:extLst>
      <p:ext uri="{BB962C8B-B14F-4D97-AF65-F5344CB8AC3E}">
        <p14:creationId xmlns:p14="http://schemas.microsoft.com/office/powerpoint/2010/main" val="107512987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36296" y="1626577"/>
            <a:ext cx="1728192" cy="4850423"/>
          </a:xfrm>
          <a:prstGeom prst="rect">
            <a:avLst/>
          </a:prstGeom>
        </p:spPr>
        <p:txBody>
          <a:bodyPr vert="eaVert"/>
          <a:lstStyle/>
          <a:p>
            <a:r>
              <a:rPr lang="de-DE" dirty="0" smtClean="0"/>
              <a:t>Titelmasterformat durch Klicken bearbeiten</a:t>
            </a:r>
            <a:endParaRPr lang="de-DE" dirty="0"/>
          </a:p>
        </p:txBody>
      </p:sp>
      <p:sp>
        <p:nvSpPr>
          <p:cNvPr id="5" name="Inhaltsplatzhalter 4"/>
          <p:cNvSpPr>
            <a:spLocks noGrp="1"/>
          </p:cNvSpPr>
          <p:nvPr>
            <p:ph sz="quarter" idx="10"/>
          </p:nvPr>
        </p:nvSpPr>
        <p:spPr>
          <a:xfrm>
            <a:off x="687600" y="1626577"/>
            <a:ext cx="6404680" cy="4849823"/>
          </a:xfrm>
        </p:spPr>
        <p:txBody>
          <a:bodyPr vert="vert"/>
          <a:lstStyle>
            <a:lvl2pPr marL="900850" indent="-450000">
              <a:buFont typeface="Wingdings" panose="05000000000000000000" pitchFamily="2" charset="2"/>
              <a:buChar char="§"/>
              <a:defRPr/>
            </a:lvl2pPr>
            <a:lvl3pPr marL="1353288" indent="-450000">
              <a:buFont typeface="Symbol" panose="05050102010706020507" pitchFamily="18" charset="2"/>
              <a:buChar char="-"/>
              <a:defRPr/>
            </a:lvl3pPr>
            <a:lvl4pPr marL="1796200" indent="-450000">
              <a:buFont typeface="Courier New" panose="02070309020205020404" pitchFamily="49" charset="0"/>
              <a:buChar char="o"/>
              <a:defRPr/>
            </a:lvl4pPr>
            <a:lvl5pPr marL="2248638" indent="-450000">
              <a:buFont typeface="Arial" panose="020B0604020202020204" pitchFamily="34" charset="0"/>
              <a:buChar char="•"/>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209253049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Leer">
    <p:spTree>
      <p:nvGrpSpPr>
        <p:cNvPr id="1" name=""/>
        <p:cNvGrpSpPr/>
        <p:nvPr/>
      </p:nvGrpSpPr>
      <p:grpSpPr>
        <a:xfrm>
          <a:off x="0" y="0"/>
          <a:ext cx="0" cy="0"/>
          <a:chOff x="0" y="0"/>
          <a:chExt cx="0" cy="0"/>
        </a:xfrm>
      </p:grpSpPr>
      <p:sp>
        <p:nvSpPr>
          <p:cNvPr id="3" name="Textplatzhalter 5"/>
          <p:cNvSpPr>
            <a:spLocks noGrp="1"/>
          </p:cNvSpPr>
          <p:nvPr>
            <p:ph type="body" sz="quarter" idx="10"/>
          </p:nvPr>
        </p:nvSpPr>
        <p:spPr>
          <a:xfrm>
            <a:off x="295274" y="38101"/>
            <a:ext cx="6981825" cy="285750"/>
          </a:xfrm>
          <a:prstGeom prst="rect">
            <a:avLst/>
          </a:prstGeom>
        </p:spPr>
        <p:txBody>
          <a:bodyPr/>
          <a:lstStyle>
            <a:lvl1pPr marL="0" indent="0">
              <a:buFontTx/>
              <a:buNone/>
              <a:defRPr sz="1400" b="1" baseline="0">
                <a:solidFill>
                  <a:srgbClr val="000000"/>
                </a:solidFill>
                <a:latin typeface="Tahoma" pitchFamily="34" charset="0"/>
                <a:ea typeface="Tahoma" pitchFamily="34" charset="0"/>
                <a:cs typeface="Tahoma" pitchFamily="34" charset="0"/>
              </a:defRPr>
            </a:lvl1pPr>
          </a:lstStyle>
          <a:p>
            <a:pPr lvl="0"/>
            <a:r>
              <a:rPr lang="de-DE" smtClean="0"/>
              <a:t>Textmasterformat bearbeiten</a:t>
            </a:r>
          </a:p>
        </p:txBody>
      </p:sp>
      <p:sp>
        <p:nvSpPr>
          <p:cNvPr id="4" name="Inhaltsplatzhalter 2"/>
          <p:cNvSpPr>
            <a:spLocks noGrp="1"/>
          </p:cNvSpPr>
          <p:nvPr>
            <p:ph idx="11"/>
          </p:nvPr>
        </p:nvSpPr>
        <p:spPr>
          <a:xfrm>
            <a:off x="323850" y="1168896"/>
            <a:ext cx="8553450" cy="5356448"/>
          </a:xfrm>
          <a:prstGeom prst="rect">
            <a:avLst/>
          </a:prstGeom>
        </p:spPr>
        <p:txBody>
          <a:bodyPr/>
          <a:lstStyle>
            <a:lvl1pPr marL="0" indent="0">
              <a:buFontTx/>
              <a:buNone/>
              <a:defRPr sz="1400" b="0" baseline="0">
                <a:solidFill>
                  <a:srgbClr val="000000"/>
                </a:solidFill>
                <a:latin typeface="Tahoma" pitchFamily="34" charset="0"/>
                <a:ea typeface="Tahoma" pitchFamily="34" charset="0"/>
                <a:cs typeface="Tahoma" pitchFamily="34" charset="0"/>
              </a:defRPr>
            </a:lvl1pPr>
            <a:lvl2pPr>
              <a:defRPr sz="2400">
                <a:latin typeface="+mj-lt"/>
              </a:defRPr>
            </a:lvl2pPr>
          </a:lstStyle>
          <a:p>
            <a:pPr lvl="0"/>
            <a:r>
              <a:rPr lang="de-DE" smtClean="0"/>
              <a:t>Textmasterformat bearbeiten</a:t>
            </a:r>
          </a:p>
        </p:txBody>
      </p:sp>
      <p:sp>
        <p:nvSpPr>
          <p:cNvPr id="5" name="Textplatzhalter 5"/>
          <p:cNvSpPr>
            <a:spLocks noGrp="1"/>
          </p:cNvSpPr>
          <p:nvPr>
            <p:ph type="body" sz="quarter" idx="12"/>
          </p:nvPr>
        </p:nvSpPr>
        <p:spPr>
          <a:xfrm>
            <a:off x="304799" y="304801"/>
            <a:ext cx="6981825" cy="555624"/>
          </a:xfrm>
          <a:prstGeom prst="rect">
            <a:avLst/>
          </a:prstGeom>
        </p:spPr>
        <p:txBody>
          <a:bodyPr/>
          <a:lstStyle>
            <a:lvl1pPr marL="0" indent="0">
              <a:buFontTx/>
              <a:buNone/>
              <a:defRPr sz="1400" b="0" baseline="0">
                <a:solidFill>
                  <a:srgbClr val="000000"/>
                </a:solidFill>
                <a:latin typeface="Tahoma" pitchFamily="34" charset="0"/>
                <a:ea typeface="Tahoma" pitchFamily="34" charset="0"/>
                <a:cs typeface="Tahoma" pitchFamily="34" charset="0"/>
              </a:defRPr>
            </a:lvl1pPr>
          </a:lstStyle>
          <a:p>
            <a:pPr lvl="0"/>
            <a:r>
              <a:rPr lang="de-DE" smtClean="0"/>
              <a:t>Textmasterformat bearbeiten</a:t>
            </a:r>
          </a:p>
        </p:txBody>
      </p:sp>
    </p:spTree>
    <p:extLst>
      <p:ext uri="{BB962C8B-B14F-4D97-AF65-F5344CB8AC3E}">
        <p14:creationId xmlns:p14="http://schemas.microsoft.com/office/powerpoint/2010/main" val="82988883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Gliederung">
    <p:spTree>
      <p:nvGrpSpPr>
        <p:cNvPr id="1" name=""/>
        <p:cNvGrpSpPr/>
        <p:nvPr/>
      </p:nvGrpSpPr>
      <p:grpSpPr>
        <a:xfrm>
          <a:off x="0" y="0"/>
          <a:ext cx="0" cy="0"/>
          <a:chOff x="0" y="0"/>
          <a:chExt cx="0" cy="0"/>
        </a:xfrm>
      </p:grpSpPr>
      <p:sp>
        <p:nvSpPr>
          <p:cNvPr id="11" name="Textplatzhalter 10"/>
          <p:cNvSpPr>
            <a:spLocks noGrp="1"/>
          </p:cNvSpPr>
          <p:nvPr>
            <p:ph type="body" sz="quarter" idx="10"/>
          </p:nvPr>
        </p:nvSpPr>
        <p:spPr>
          <a:xfrm>
            <a:off x="687600" y="1626577"/>
            <a:ext cx="8276888" cy="4849823"/>
          </a:xfrm>
        </p:spPr>
        <p:txBody>
          <a:bodyPr/>
          <a:lstStyle>
            <a:lvl1pPr marL="457200" indent="-457200">
              <a:buSzPct val="80000"/>
              <a:buFont typeface="Wingdings" panose="05000000000000000000" pitchFamily="2" charset="2"/>
              <a:buChar char=""/>
              <a:defRPr/>
            </a:lvl1pPr>
            <a:lvl2pPr marL="900850" indent="-450000">
              <a:buClr>
                <a:srgbClr val="8F1936"/>
              </a:buClr>
              <a:buSzPct val="80000"/>
              <a:buFont typeface="Wingdings" panose="05000000000000000000" pitchFamily="2" charset="2"/>
              <a:buChar char="§"/>
              <a:defRPr lang="de-DE" sz="2400" b="0" dirty="0" smtClean="0">
                <a:solidFill>
                  <a:schemeClr val="tx1"/>
                </a:solidFill>
                <a:latin typeface="+mn-lt"/>
                <a:ea typeface="+mn-ea"/>
                <a:cs typeface="Arial" pitchFamily="34" charset="0"/>
              </a:defRPr>
            </a:lvl2pPr>
            <a:lvl3pPr marL="1353288" indent="-450000">
              <a:buSzPct val="80000"/>
              <a:buFont typeface="Symbol" panose="05050102010706020507" pitchFamily="18" charset="2"/>
              <a:buChar char="-"/>
              <a:defRPr/>
            </a:lvl3pPr>
            <a:lvl4pPr marL="1796200" indent="-450000">
              <a:buSzPct val="80000"/>
              <a:buFont typeface="Courier New" panose="02070309020205020404" pitchFamily="49" charset="0"/>
              <a:buChar char="o"/>
              <a:defRPr/>
            </a:lvl4pPr>
            <a:lvl5pPr marL="2248638" indent="-450000">
              <a:buSzPct val="80000"/>
              <a:buFont typeface="Arial" panose="020B0604020202020204" pitchFamily="34" charset="0"/>
              <a:buChar char="•"/>
              <a:defRPr sz="16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Rectangle 39"/>
          <p:cNvSpPr>
            <a:spLocks noGrp="1" noChangeArrowheads="1"/>
          </p:cNvSpPr>
          <p:nvPr>
            <p:ph type="title"/>
          </p:nvPr>
        </p:nvSpPr>
        <p:spPr bwMode="auto">
          <a:xfrm>
            <a:off x="685800" y="262890"/>
            <a:ext cx="586740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p>
            <a:pPr lvl="0"/>
            <a:r>
              <a:rPr lang="de-DE" altLang="de-DE" dirty="0" smtClean="0"/>
              <a:t>Klicken Sie, um das Titelformat zu bearbeiten</a:t>
            </a:r>
          </a:p>
        </p:txBody>
      </p:sp>
    </p:spTree>
    <p:extLst>
      <p:ext uri="{BB962C8B-B14F-4D97-AF65-F5344CB8AC3E}">
        <p14:creationId xmlns:p14="http://schemas.microsoft.com/office/powerpoint/2010/main" val="32354518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8170166" cy="1362075"/>
          </a:xfrm>
          <a:prstGeom prst="rect">
            <a:avLst/>
          </a:prstGeom>
        </p:spPr>
        <p:txBody>
          <a:bodyPr anchor="t"/>
          <a:lstStyle>
            <a:lvl1pPr algn="l">
              <a:defRPr sz="4000" b="1" cap="all"/>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722312" y="2906713"/>
            <a:ext cx="817016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p14="http://schemas.microsoft.com/office/powerpoint/2010/main" val="38726964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6" name="Textplatzhalter 5"/>
          <p:cNvSpPr>
            <a:spLocks noGrp="1"/>
          </p:cNvSpPr>
          <p:nvPr>
            <p:ph type="body" sz="quarter" idx="10"/>
          </p:nvPr>
        </p:nvSpPr>
        <p:spPr>
          <a:xfrm>
            <a:off x="685800" y="1626577"/>
            <a:ext cx="4030216" cy="4849823"/>
          </a:xfrm>
        </p:spPr>
        <p:txBody>
          <a:bodyPr/>
          <a:lstStyle>
            <a:lvl1pPr marL="457200" marR="0" indent="-457200" algn="l" defTabSz="914400" rtl="0" eaLnBrk="0" fontAlgn="base" latinLnBrk="0" hangingPunct="0">
              <a:lnSpc>
                <a:spcPts val="4000"/>
              </a:lnSpc>
              <a:spcBef>
                <a:spcPts val="600"/>
              </a:spcBef>
              <a:spcAft>
                <a:spcPct val="0"/>
              </a:spcAft>
              <a:buClr>
                <a:srgbClr val="871D33"/>
              </a:buClr>
              <a:buSzTx/>
              <a:buFont typeface="Arial" panose="020B0604020202020204" pitchFamily="34" charset="0"/>
              <a:buChar char="■"/>
              <a:tabLst/>
              <a:defRPr lang="de-DE" sz="2800" dirty="0" smtClean="0">
                <a:solidFill>
                  <a:schemeClr val="tx2"/>
                </a:solidFill>
                <a:latin typeface="+mn-lt"/>
                <a:ea typeface="+mn-ea"/>
                <a:cs typeface="+mn-cs"/>
              </a:defRPr>
            </a:lvl1pPr>
            <a:lvl2pPr marL="900850" marR="0" indent="-450000" algn="l" defTabSz="914400" rtl="0" eaLnBrk="0" fontAlgn="base" latinLnBrk="0" hangingPunct="0">
              <a:lnSpc>
                <a:spcPts val="3600"/>
              </a:lnSpc>
              <a:spcBef>
                <a:spcPts val="600"/>
              </a:spcBef>
              <a:spcAft>
                <a:spcPct val="0"/>
              </a:spcAft>
              <a:buClr>
                <a:srgbClr val="CFA5AD">
                  <a:lumMod val="75000"/>
                </a:srgbClr>
              </a:buClr>
              <a:buSzTx/>
              <a:buFont typeface="Wingdings" panose="05000000000000000000" pitchFamily="2" charset="2"/>
              <a:buChar char="§"/>
              <a:tabLst/>
              <a:defRPr lang="de-DE" sz="2400" b="0" dirty="0" smtClean="0">
                <a:solidFill>
                  <a:schemeClr val="tx1"/>
                </a:solidFill>
                <a:latin typeface="+mn-lt"/>
                <a:ea typeface="+mn-ea"/>
                <a:cs typeface="Arial" pitchFamily="34" charset="0"/>
              </a:defRPr>
            </a:lvl2pPr>
            <a:lvl3pPr marL="1353288" marR="0" indent="-450000" algn="l" defTabSz="914400" rtl="0" eaLnBrk="0" fontAlgn="base" latinLnBrk="0" hangingPunct="0">
              <a:lnSpc>
                <a:spcPts val="3200"/>
              </a:lnSpc>
              <a:spcBef>
                <a:spcPts val="600"/>
              </a:spcBef>
              <a:spcAft>
                <a:spcPct val="0"/>
              </a:spcAft>
              <a:buClr>
                <a:srgbClr val="871D33"/>
              </a:buClr>
              <a:buSzTx/>
              <a:buFont typeface="Symbol" panose="05050102010706020507" pitchFamily="18" charset="2"/>
              <a:buChar char="-"/>
              <a:tabLst>
                <a:tab pos="357188" algn="l"/>
              </a:tabLst>
              <a:defRPr lang="de-DE" sz="2000" dirty="0" smtClean="0">
                <a:solidFill>
                  <a:schemeClr val="tx1"/>
                </a:solidFill>
                <a:latin typeface="+mn-lt"/>
                <a:ea typeface="+mn-ea"/>
                <a:cs typeface="Arial" pitchFamily="34" charset="0"/>
              </a:defRPr>
            </a:lvl3pPr>
            <a:lvl4pPr marL="1796200" marR="0" indent="-450000" algn="l" defTabSz="914400" rtl="0" eaLnBrk="0" fontAlgn="base" latinLnBrk="0" hangingPunct="0">
              <a:lnSpc>
                <a:spcPts val="3000"/>
              </a:lnSpc>
              <a:spcBef>
                <a:spcPts val="600"/>
              </a:spcBef>
              <a:spcAft>
                <a:spcPct val="0"/>
              </a:spcAft>
              <a:buClr>
                <a:srgbClr val="871D33"/>
              </a:buClr>
              <a:buSzTx/>
              <a:buFont typeface="Courier New" panose="02070309020205020404" pitchFamily="49" charset="0"/>
              <a:buChar char="o"/>
              <a:tabLst>
                <a:tab pos="363538" algn="l"/>
              </a:tabLst>
              <a:defRPr lang="de-DE" sz="1800" b="0" dirty="0" smtClean="0">
                <a:solidFill>
                  <a:srgbClr val="000000"/>
                </a:solidFill>
                <a:latin typeface="+mn-lt"/>
                <a:ea typeface="+mn-ea"/>
                <a:cs typeface="Arial" pitchFamily="34" charset="0"/>
              </a:defRPr>
            </a:lvl4pPr>
            <a:lvl5pPr marL="2248638" marR="0" indent="-450000" algn="l" defTabSz="914400" rtl="0" eaLnBrk="0" fontAlgn="base" latinLnBrk="0" hangingPunct="0">
              <a:lnSpc>
                <a:spcPts val="2800"/>
              </a:lnSpc>
              <a:spcBef>
                <a:spcPts val="600"/>
              </a:spcBef>
              <a:spcAft>
                <a:spcPct val="0"/>
              </a:spcAft>
              <a:buClr>
                <a:srgbClr val="871D33"/>
              </a:buClr>
              <a:buSzTx/>
              <a:buFont typeface="Arial" panose="020B0604020202020204" pitchFamily="34" charset="0"/>
              <a:buChar char="•"/>
              <a:tabLst/>
              <a:defRPr lang="de-DE" sz="1600" baseline="0" dirty="0">
                <a:solidFill>
                  <a:schemeClr val="tx1"/>
                </a:solidFill>
                <a:latin typeface="+mn-lt"/>
                <a:ea typeface="+mn-ea"/>
                <a:cs typeface="Arial" pitchFamily="34" charset="0"/>
              </a:defRPr>
            </a:lvl5pPr>
          </a:lstStyle>
          <a:p>
            <a:pPr lvl="0"/>
            <a:r>
              <a:rPr lang="de-DE" dirty="0" smtClean="0"/>
              <a:t>Textmasterformat bearbeiten</a:t>
            </a:r>
          </a:p>
          <a:p>
            <a:pPr marL="900850" marR="0" lvl="1" indent="-450000" algn="l" defTabSz="914400" rtl="0" eaLnBrk="0" fontAlgn="base" latinLnBrk="0" hangingPunct="0">
              <a:lnSpc>
                <a:spcPts val="3600"/>
              </a:lnSpc>
              <a:spcBef>
                <a:spcPts val="600"/>
              </a:spcBef>
              <a:spcAft>
                <a:spcPct val="0"/>
              </a:spcAft>
              <a:buClr>
                <a:srgbClr val="8F1936"/>
              </a:buClr>
              <a:buSzPct val="80000"/>
              <a:buFont typeface="Wingdings" panose="05000000000000000000" pitchFamily="2" charset="2"/>
              <a:buChar char="§"/>
              <a:tabLst/>
            </a:pPr>
            <a:r>
              <a:rPr lang="de-DE" dirty="0" smtClean="0"/>
              <a:t>Zweite Ebene</a:t>
            </a:r>
          </a:p>
          <a:p>
            <a:pPr marL="1353288" marR="0" lvl="2" indent="-450000" algn="l" defTabSz="914400" rtl="0" eaLnBrk="0" fontAlgn="base" latinLnBrk="0" hangingPunct="0">
              <a:lnSpc>
                <a:spcPts val="3200"/>
              </a:lnSpc>
              <a:spcBef>
                <a:spcPts val="600"/>
              </a:spcBef>
              <a:spcAft>
                <a:spcPct val="0"/>
              </a:spcAft>
              <a:buClr>
                <a:srgbClr val="8F1936"/>
              </a:buClr>
              <a:buSzPct val="80000"/>
              <a:buFont typeface="Symbol" panose="05050102010706020507" pitchFamily="18" charset="2"/>
              <a:buChar char="-"/>
              <a:tabLst>
                <a:tab pos="357188" algn="l"/>
              </a:tabLst>
            </a:pPr>
            <a:r>
              <a:rPr lang="de-DE" dirty="0" smtClean="0"/>
              <a:t>Dritte Ebene</a:t>
            </a:r>
          </a:p>
          <a:p>
            <a:pPr marL="1796200" marR="0" lvl="3" indent="-450000" algn="l" defTabSz="914400" rtl="0" eaLnBrk="0" fontAlgn="base" latinLnBrk="0" hangingPunct="0">
              <a:lnSpc>
                <a:spcPts val="3000"/>
              </a:lnSpc>
              <a:spcBef>
                <a:spcPts val="600"/>
              </a:spcBef>
              <a:spcAft>
                <a:spcPct val="0"/>
              </a:spcAft>
              <a:buClr>
                <a:srgbClr val="871D33"/>
              </a:buClr>
              <a:buSzPct val="80000"/>
              <a:buFont typeface="Courier New" panose="02070309020205020404" pitchFamily="49" charset="0"/>
              <a:buChar char="o"/>
              <a:tabLst>
                <a:tab pos="363538" algn="l"/>
              </a:tabLst>
            </a:pPr>
            <a:r>
              <a:rPr lang="de-DE" dirty="0" smtClean="0"/>
              <a:t>Vierte Ebene</a:t>
            </a:r>
          </a:p>
          <a:p>
            <a:pPr marL="2248638" marR="0" lvl="4" indent="-450000" algn="l" defTabSz="914400" rtl="0" eaLnBrk="0" fontAlgn="base" latinLnBrk="0" hangingPunct="0">
              <a:lnSpc>
                <a:spcPts val="2800"/>
              </a:lnSpc>
              <a:spcBef>
                <a:spcPts val="600"/>
              </a:spcBef>
              <a:spcAft>
                <a:spcPct val="0"/>
              </a:spcAft>
              <a:buClr>
                <a:srgbClr val="871D33"/>
              </a:buClr>
              <a:buSzPct val="80000"/>
              <a:buFont typeface="Arial" panose="020B0604020202020204" pitchFamily="34" charset="0"/>
              <a:buChar char="•"/>
              <a:tabLst/>
            </a:pPr>
            <a:r>
              <a:rPr lang="de-DE" dirty="0" smtClean="0"/>
              <a:t>Fünfte Ebene</a:t>
            </a:r>
            <a:endParaRPr lang="de-DE" dirty="0"/>
          </a:p>
        </p:txBody>
      </p:sp>
      <p:sp>
        <p:nvSpPr>
          <p:cNvPr id="8" name="Inhaltsplatzhalter 7"/>
          <p:cNvSpPr>
            <a:spLocks noGrp="1"/>
          </p:cNvSpPr>
          <p:nvPr>
            <p:ph sz="quarter" idx="11"/>
          </p:nvPr>
        </p:nvSpPr>
        <p:spPr>
          <a:xfrm>
            <a:off x="4860032" y="1617785"/>
            <a:ext cx="4104456" cy="4858615"/>
          </a:xfrm>
        </p:spPr>
        <p:txBody>
          <a:bodyPr/>
          <a:lstStyle>
            <a:lvl2pPr marL="900850" indent="-450000">
              <a:buFont typeface="Wingdings" panose="05000000000000000000" pitchFamily="2" charset="2"/>
              <a:buChar char="§"/>
              <a:defRPr/>
            </a:lvl2pPr>
            <a:lvl3pPr marL="1353288" indent="-450000">
              <a:buFont typeface="Symbol" panose="05050102010706020507" pitchFamily="18" charset="2"/>
              <a:buChar char="-"/>
              <a:defRPr/>
            </a:lvl3pPr>
            <a:lvl4pPr marL="1796200" indent="-450000">
              <a:buFont typeface="Courier New" panose="02070309020205020404" pitchFamily="49" charset="0"/>
              <a:buChar char="o"/>
              <a:defRPr/>
            </a:lvl4pPr>
            <a:lvl5pPr marL="2248638" indent="-450000">
              <a:buFont typeface="Arial" panose="020B0604020202020204" pitchFamily="34" charset="0"/>
              <a:buChar char="•"/>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Rectangle 39"/>
          <p:cNvSpPr>
            <a:spLocks noGrp="1" noChangeArrowheads="1"/>
          </p:cNvSpPr>
          <p:nvPr>
            <p:ph type="title"/>
          </p:nvPr>
        </p:nvSpPr>
        <p:spPr bwMode="auto">
          <a:xfrm>
            <a:off x="685800" y="262890"/>
            <a:ext cx="586740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p>
            <a:pPr lvl="0"/>
            <a:r>
              <a:rPr lang="de-DE" altLang="de-DE" dirty="0" smtClean="0"/>
              <a:t>Klicken Sie, um das Titelformat zu bearbeiten</a:t>
            </a:r>
          </a:p>
        </p:txBody>
      </p:sp>
    </p:spTree>
    <p:extLst>
      <p:ext uri="{BB962C8B-B14F-4D97-AF65-F5344CB8AC3E}">
        <p14:creationId xmlns:p14="http://schemas.microsoft.com/office/powerpoint/2010/main" val="17267816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87600" y="1626577"/>
            <a:ext cx="3931200" cy="101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Textmasterformate durch Klicken bearbeiten</a:t>
            </a:r>
          </a:p>
        </p:txBody>
      </p:sp>
      <p:sp>
        <p:nvSpPr>
          <p:cNvPr id="5" name="Textplatzhalter 4"/>
          <p:cNvSpPr>
            <a:spLocks noGrp="1"/>
          </p:cNvSpPr>
          <p:nvPr>
            <p:ph type="body" sz="quarter" idx="3"/>
          </p:nvPr>
        </p:nvSpPr>
        <p:spPr>
          <a:xfrm>
            <a:off x="4770000" y="1626577"/>
            <a:ext cx="3931200" cy="10086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Textmasterformate durch Klicken bearbeiten</a:t>
            </a:r>
          </a:p>
        </p:txBody>
      </p:sp>
      <p:sp>
        <p:nvSpPr>
          <p:cNvPr id="8" name="Inhaltsplatzhalter 7"/>
          <p:cNvSpPr>
            <a:spLocks noGrp="1"/>
          </p:cNvSpPr>
          <p:nvPr>
            <p:ph sz="quarter" idx="10"/>
          </p:nvPr>
        </p:nvSpPr>
        <p:spPr>
          <a:xfrm>
            <a:off x="687600" y="2638800"/>
            <a:ext cx="3931200" cy="3952800"/>
          </a:xfrm>
        </p:spPr>
        <p:txBody>
          <a:bodyPr/>
          <a:lstStyle>
            <a:lvl2pPr marL="900850" indent="-450000">
              <a:buFont typeface="Wingdings" panose="05000000000000000000" pitchFamily="2" charset="2"/>
              <a:buChar char="§"/>
              <a:defRPr/>
            </a:lvl2pPr>
            <a:lvl3pPr marL="1353288" indent="-450000">
              <a:buFont typeface="Symbol" panose="05050102010706020507" pitchFamily="18" charset="2"/>
              <a:buChar char="-"/>
              <a:defRPr/>
            </a:lvl3pPr>
            <a:lvl4pPr marL="1796200" indent="-450000">
              <a:buFont typeface="Courier New" panose="02070309020205020404" pitchFamily="49" charset="0"/>
              <a:buChar char="o"/>
              <a:defRPr/>
            </a:lvl4pPr>
            <a:lvl5pPr marL="2248638" indent="-450000">
              <a:buFont typeface="Arial" panose="020B0604020202020204" pitchFamily="34" charset="0"/>
              <a:buChar char="•"/>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0" name="Inhaltsplatzhalter 9"/>
          <p:cNvSpPr>
            <a:spLocks noGrp="1"/>
          </p:cNvSpPr>
          <p:nvPr>
            <p:ph sz="quarter" idx="11"/>
          </p:nvPr>
        </p:nvSpPr>
        <p:spPr>
          <a:xfrm>
            <a:off x="4770000" y="2638800"/>
            <a:ext cx="3931200" cy="3952800"/>
          </a:xfrm>
        </p:spPr>
        <p:txBody>
          <a:bodyPr/>
          <a:lstStyle>
            <a:lvl2pPr marL="900850" indent="-450000">
              <a:buFont typeface="Wingdings" panose="05000000000000000000" pitchFamily="2" charset="2"/>
              <a:buChar char="§"/>
              <a:defRPr/>
            </a:lvl2pPr>
            <a:lvl3pPr marL="1353288" indent="-450000">
              <a:buFont typeface="Symbol" panose="05050102010706020507" pitchFamily="18" charset="2"/>
              <a:buChar char="-"/>
              <a:defRPr/>
            </a:lvl3pPr>
            <a:lvl4pPr marL="1796200" indent="-450000">
              <a:buFont typeface="Courier New" panose="02070309020205020404" pitchFamily="49" charset="0"/>
              <a:buChar char="o"/>
              <a:defRPr/>
            </a:lvl4pPr>
            <a:lvl5pPr marL="2248638" indent="-450000">
              <a:buFont typeface="Arial" panose="020B0604020202020204" pitchFamily="34" charset="0"/>
              <a:buChar char="•"/>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9" name="Rectangle 39"/>
          <p:cNvSpPr>
            <a:spLocks noGrp="1" noChangeArrowheads="1"/>
          </p:cNvSpPr>
          <p:nvPr>
            <p:ph type="title"/>
          </p:nvPr>
        </p:nvSpPr>
        <p:spPr bwMode="auto">
          <a:xfrm>
            <a:off x="685800" y="262890"/>
            <a:ext cx="586740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p>
            <a:pPr lvl="0"/>
            <a:r>
              <a:rPr lang="de-DE" altLang="de-DE" dirty="0" smtClean="0"/>
              <a:t>Klicken Sie, um das Titelformat zu bearbeiten</a:t>
            </a:r>
          </a:p>
        </p:txBody>
      </p:sp>
    </p:spTree>
    <p:extLst>
      <p:ext uri="{BB962C8B-B14F-4D97-AF65-F5344CB8AC3E}">
        <p14:creationId xmlns:p14="http://schemas.microsoft.com/office/powerpoint/2010/main" val="3837048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4" name="Rectangle 39"/>
          <p:cNvSpPr>
            <a:spLocks noGrp="1" noChangeArrowheads="1"/>
          </p:cNvSpPr>
          <p:nvPr>
            <p:ph type="title"/>
          </p:nvPr>
        </p:nvSpPr>
        <p:spPr bwMode="auto">
          <a:xfrm>
            <a:off x="685800" y="262890"/>
            <a:ext cx="586740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p>
            <a:pPr lvl="0"/>
            <a:r>
              <a:rPr lang="de-DE" altLang="de-DE" dirty="0" smtClean="0"/>
              <a:t>Klicken Sie, um das Titelformat zu bearbeiten</a:t>
            </a:r>
          </a:p>
        </p:txBody>
      </p:sp>
    </p:spTree>
    <p:extLst>
      <p:ext uri="{BB962C8B-B14F-4D97-AF65-F5344CB8AC3E}">
        <p14:creationId xmlns:p14="http://schemas.microsoft.com/office/powerpoint/2010/main" val="13257978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684301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4" name="Textplatzhalter 3"/>
          <p:cNvSpPr>
            <a:spLocks noGrp="1"/>
          </p:cNvSpPr>
          <p:nvPr>
            <p:ph type="body" sz="half" idx="2"/>
          </p:nvPr>
        </p:nvSpPr>
        <p:spPr>
          <a:xfrm>
            <a:off x="717997" y="1626577"/>
            <a:ext cx="3008313" cy="4898767"/>
          </a:xfrm>
        </p:spPr>
        <p:txBody>
          <a:bodyPr/>
          <a:lstStyle>
            <a:lvl1pPr marL="0" indent="0">
              <a:buNone/>
              <a:defRPr sz="3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Textmasterformate durch Klicken bearbeiten</a:t>
            </a:r>
          </a:p>
        </p:txBody>
      </p:sp>
      <p:sp>
        <p:nvSpPr>
          <p:cNvPr id="6" name="Inhaltsplatzhalter 5"/>
          <p:cNvSpPr>
            <a:spLocks noGrp="1"/>
          </p:cNvSpPr>
          <p:nvPr>
            <p:ph sz="quarter" idx="10"/>
          </p:nvPr>
        </p:nvSpPr>
        <p:spPr>
          <a:xfrm>
            <a:off x="3852000" y="1626577"/>
            <a:ext cx="5112488" cy="4896623"/>
          </a:xfrm>
        </p:spPr>
        <p:txBody>
          <a:bodyPr/>
          <a:lstStyle>
            <a:lvl2pPr marL="900850" indent="-450000">
              <a:buFont typeface="Wingdings" panose="05000000000000000000" pitchFamily="2" charset="2"/>
              <a:buChar char="§"/>
              <a:defRPr/>
            </a:lvl2pPr>
            <a:lvl3pPr marL="1353288" indent="-450000">
              <a:buFont typeface="Symbol" panose="05050102010706020507" pitchFamily="18" charset="2"/>
              <a:buChar char="-"/>
              <a:defRPr/>
            </a:lvl3pPr>
            <a:lvl4pPr marL="1796200" indent="-450000">
              <a:buFont typeface="Courier New" panose="02070309020205020404" pitchFamily="49" charset="0"/>
              <a:buChar char="o"/>
              <a:defRPr/>
            </a:lvl4pPr>
            <a:lvl5pPr marL="2248638" indent="-450000">
              <a:buFont typeface="Arial" panose="020B0604020202020204" pitchFamily="34" charset="0"/>
              <a:buChar char="•"/>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Rectangle 39"/>
          <p:cNvSpPr>
            <a:spLocks noGrp="1" noChangeArrowheads="1"/>
          </p:cNvSpPr>
          <p:nvPr>
            <p:ph type="title"/>
          </p:nvPr>
        </p:nvSpPr>
        <p:spPr bwMode="auto">
          <a:xfrm>
            <a:off x="685800" y="262890"/>
            <a:ext cx="586740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p>
            <a:pPr lvl="0"/>
            <a:r>
              <a:rPr lang="de-DE" altLang="de-DE" dirty="0" smtClean="0"/>
              <a:t>Klicken Sie, um das Titelformat zu bearbeiten</a:t>
            </a:r>
          </a:p>
        </p:txBody>
      </p:sp>
    </p:spTree>
    <p:extLst>
      <p:ext uri="{BB962C8B-B14F-4D97-AF65-F5344CB8AC3E}">
        <p14:creationId xmlns:p14="http://schemas.microsoft.com/office/powerpoint/2010/main" val="26037200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3" name="Bildplatzhalter 2"/>
          <p:cNvSpPr>
            <a:spLocks noGrp="1"/>
          </p:cNvSpPr>
          <p:nvPr>
            <p:ph type="pic" idx="1"/>
          </p:nvPr>
        </p:nvSpPr>
        <p:spPr>
          <a:xfrm>
            <a:off x="1792288" y="1626577"/>
            <a:ext cx="5486400" cy="41786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805264"/>
            <a:ext cx="5486400" cy="804862"/>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Textmasterformate durch Klicken bearbeiten</a:t>
            </a:r>
          </a:p>
        </p:txBody>
      </p:sp>
      <p:sp>
        <p:nvSpPr>
          <p:cNvPr id="6" name="Rectangle 39"/>
          <p:cNvSpPr>
            <a:spLocks noGrp="1" noChangeArrowheads="1"/>
          </p:cNvSpPr>
          <p:nvPr>
            <p:ph type="title"/>
          </p:nvPr>
        </p:nvSpPr>
        <p:spPr bwMode="auto">
          <a:xfrm>
            <a:off x="685800" y="262890"/>
            <a:ext cx="586740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p>
            <a:pPr lvl="0"/>
            <a:r>
              <a:rPr lang="de-DE" altLang="de-DE" dirty="0" smtClean="0"/>
              <a:t>Klicken Sie, um das Titelformat zu bearbeiten</a:t>
            </a:r>
          </a:p>
        </p:txBody>
      </p:sp>
    </p:spTree>
    <p:extLst>
      <p:ext uri="{BB962C8B-B14F-4D97-AF65-F5344CB8AC3E}">
        <p14:creationId xmlns:p14="http://schemas.microsoft.com/office/powerpoint/2010/main" val="278581916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2" name="Line 32"/>
          <p:cNvSpPr>
            <a:spLocks noChangeShapeType="1"/>
          </p:cNvSpPr>
          <p:nvPr/>
        </p:nvSpPr>
        <p:spPr bwMode="auto">
          <a:xfrm>
            <a:off x="0" y="6604000"/>
            <a:ext cx="9144000" cy="0"/>
          </a:xfrm>
          <a:prstGeom prst="line">
            <a:avLst/>
          </a:prstGeom>
          <a:noFill/>
          <a:ln w="9525">
            <a:solidFill>
              <a:srgbClr val="C0C0C0"/>
            </a:solidFill>
            <a:round/>
            <a:headEnd/>
            <a:tailEnd/>
          </a:ln>
        </p:spPr>
        <p:txBody>
          <a:bodyPr wrap="none" anchor="ctr"/>
          <a:lstStyle/>
          <a:p>
            <a:pPr>
              <a:defRPr/>
            </a:pPr>
            <a:endParaRPr lang="de-DE">
              <a:ea typeface="ＭＳ Ｐゴシック" pitchFamily="-65" charset="-128"/>
            </a:endParaRPr>
          </a:p>
        </p:txBody>
      </p:sp>
      <p:sp>
        <p:nvSpPr>
          <p:cNvPr id="1054" name="Textfeld 20"/>
          <p:cNvSpPr txBox="1">
            <a:spLocks noChangeArrowheads="1"/>
          </p:cNvSpPr>
          <p:nvPr/>
        </p:nvSpPr>
        <p:spPr bwMode="auto">
          <a:xfrm>
            <a:off x="714375" y="6604000"/>
            <a:ext cx="5040313" cy="254000"/>
          </a:xfrm>
          <a:prstGeom prst="rect">
            <a:avLst/>
          </a:prstGeom>
          <a:noFill/>
          <a:ln w="9525">
            <a:noFill/>
            <a:miter lim="800000"/>
            <a:headEnd/>
            <a:tailEnd/>
          </a:ln>
        </p:spPr>
        <p:txBody>
          <a:bodyPr lIns="0" tIns="0" rIns="0" bIns="0" anchor="ctr"/>
          <a:lstStyle/>
          <a:p>
            <a:pPr>
              <a:defRPr/>
            </a:pPr>
            <a:r>
              <a:rPr lang="de-DE" sz="900" dirty="0" smtClean="0">
                <a:solidFill>
                  <a:srgbClr val="606060"/>
                </a:solidFill>
                <a:latin typeface="Arial" panose="020B0604020202020204" pitchFamily="34" charset="0"/>
                <a:ea typeface="ＭＳ Ｐゴシック" pitchFamily="-65" charset="-128"/>
                <a:cs typeface="Arial" pitchFamily="34" charset="0"/>
              </a:rPr>
              <a:t>Einnahmen aus nebenberuflicher / ehrenamtlicher Tätigkeit</a:t>
            </a:r>
            <a:endParaRPr lang="de-DE" sz="900" dirty="0">
              <a:solidFill>
                <a:srgbClr val="606060"/>
              </a:solidFill>
              <a:latin typeface="Arial" panose="020B0604020202020204" pitchFamily="34" charset="0"/>
              <a:ea typeface="ＭＳ Ｐゴシック" pitchFamily="-65" charset="-128"/>
              <a:cs typeface="Arial" pitchFamily="34" charset="0"/>
            </a:endParaRPr>
          </a:p>
        </p:txBody>
      </p:sp>
      <p:sp>
        <p:nvSpPr>
          <p:cNvPr id="1055" name="Textfeld 19"/>
          <p:cNvSpPr txBox="1">
            <a:spLocks noChangeArrowheads="1"/>
          </p:cNvSpPr>
          <p:nvPr/>
        </p:nvSpPr>
        <p:spPr bwMode="auto">
          <a:xfrm>
            <a:off x="6003925" y="6604000"/>
            <a:ext cx="1260475" cy="254000"/>
          </a:xfrm>
          <a:prstGeom prst="rect">
            <a:avLst/>
          </a:prstGeom>
          <a:noFill/>
          <a:ln w="9525">
            <a:noFill/>
            <a:miter lim="800000"/>
            <a:headEnd/>
            <a:tailEnd/>
          </a:ln>
        </p:spPr>
        <p:txBody>
          <a:bodyPr lIns="0" tIns="0" rIns="0" bIns="0" anchor="ctr"/>
          <a:lstStyle/>
          <a:p>
            <a:pPr algn="r">
              <a:defRPr/>
            </a:pPr>
            <a:r>
              <a:rPr lang="de-DE" sz="900" dirty="0" smtClean="0">
                <a:solidFill>
                  <a:srgbClr val="606060"/>
                </a:solidFill>
                <a:latin typeface="Arial" panose="020B0604020202020204" pitchFamily="34" charset="0"/>
                <a:ea typeface="ＭＳ Ｐゴシック" pitchFamily="-65" charset="-128"/>
                <a:cs typeface="Arial" pitchFamily="34" charset="0"/>
              </a:rPr>
              <a:t>17. Juni 2019</a:t>
            </a:r>
            <a:endParaRPr lang="de-DE" sz="900" dirty="0">
              <a:solidFill>
                <a:srgbClr val="606060"/>
              </a:solidFill>
              <a:latin typeface="Arial" panose="020B0604020202020204" pitchFamily="34" charset="0"/>
              <a:ea typeface="ＭＳ Ｐゴシック" pitchFamily="-65" charset="-128"/>
              <a:cs typeface="Arial" pitchFamily="34" charset="0"/>
            </a:endParaRPr>
          </a:p>
        </p:txBody>
      </p:sp>
      <p:sp>
        <p:nvSpPr>
          <p:cNvPr id="1056" name="Textfeld 18"/>
          <p:cNvSpPr txBox="1">
            <a:spLocks noChangeArrowheads="1"/>
          </p:cNvSpPr>
          <p:nvPr/>
        </p:nvSpPr>
        <p:spPr bwMode="auto">
          <a:xfrm>
            <a:off x="7264400" y="6604000"/>
            <a:ext cx="1160463" cy="254000"/>
          </a:xfrm>
          <a:prstGeom prst="rect">
            <a:avLst/>
          </a:prstGeom>
          <a:noFill/>
          <a:ln w="9525">
            <a:noFill/>
            <a:miter lim="800000"/>
            <a:headEnd/>
            <a:tailEnd/>
          </a:ln>
        </p:spPr>
        <p:txBody>
          <a:bodyPr lIns="0" tIns="0" rIns="0" bIns="0" anchor="ctr"/>
          <a:lstStyle>
            <a:lvl1pPr>
              <a:defRPr sz="3200">
                <a:solidFill>
                  <a:srgbClr val="8F1936"/>
                </a:solidFill>
                <a:latin typeface="Arial" panose="020B0604020202020204" pitchFamily="34" charset="0"/>
                <a:ea typeface="ＭＳ Ｐゴシック" panose="020B0600070205080204" pitchFamily="34" charset="-128"/>
              </a:defRPr>
            </a:lvl1pPr>
            <a:lvl2pPr marL="742950" indent="-285750">
              <a:defRPr sz="3200">
                <a:solidFill>
                  <a:srgbClr val="8F1936"/>
                </a:solidFill>
                <a:latin typeface="Arial" panose="020B0604020202020204" pitchFamily="34" charset="0"/>
                <a:ea typeface="ＭＳ Ｐゴシック" panose="020B0600070205080204" pitchFamily="34" charset="-128"/>
              </a:defRPr>
            </a:lvl2pPr>
            <a:lvl3pPr marL="1143000" indent="-228600">
              <a:defRPr sz="3200">
                <a:solidFill>
                  <a:srgbClr val="8F1936"/>
                </a:solidFill>
                <a:latin typeface="Arial" panose="020B0604020202020204" pitchFamily="34" charset="0"/>
                <a:ea typeface="ＭＳ Ｐゴシック" panose="020B0600070205080204" pitchFamily="34" charset="-128"/>
              </a:defRPr>
            </a:lvl3pPr>
            <a:lvl4pPr marL="1600200" indent="-228600">
              <a:defRPr sz="3200">
                <a:solidFill>
                  <a:srgbClr val="8F1936"/>
                </a:solidFill>
                <a:latin typeface="Arial" panose="020B0604020202020204" pitchFamily="34" charset="0"/>
                <a:ea typeface="ＭＳ Ｐゴシック" panose="020B0600070205080204" pitchFamily="34" charset="-128"/>
              </a:defRPr>
            </a:lvl4pPr>
            <a:lvl5pPr marL="2057400" indent="-228600">
              <a:defRPr sz="3200">
                <a:solidFill>
                  <a:srgbClr val="8F1936"/>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9pPr>
          </a:lstStyle>
          <a:p>
            <a:pPr algn="r"/>
            <a:r>
              <a:rPr lang="de-DE" altLang="de-DE" sz="900">
                <a:solidFill>
                  <a:srgbClr val="606060"/>
                </a:solidFill>
                <a:latin typeface="Bliss Light" charset="0"/>
              </a:rPr>
              <a:t>Folie </a:t>
            </a:r>
            <a:fld id="{AAD92B7B-43F3-4FF7-ADAE-EDBF34CA7253}" type="slidenum">
              <a:rPr lang="de-DE" altLang="de-DE" sz="900">
                <a:solidFill>
                  <a:srgbClr val="606060"/>
                </a:solidFill>
                <a:latin typeface="Bliss Light" charset="0"/>
              </a:rPr>
              <a:pPr algn="r"/>
              <a:t>‹Nr.›</a:t>
            </a:fld>
            <a:r>
              <a:rPr lang="de-DE" altLang="de-DE" sz="900">
                <a:solidFill>
                  <a:srgbClr val="606060"/>
                </a:solidFill>
                <a:latin typeface="Bliss Light" charset="0"/>
              </a:rPr>
              <a:t>  </a:t>
            </a:r>
          </a:p>
        </p:txBody>
      </p:sp>
      <p:sp>
        <p:nvSpPr>
          <p:cNvPr id="1034" name="Rectangle 40"/>
          <p:cNvSpPr>
            <a:spLocks noGrp="1" noChangeArrowheads="1"/>
          </p:cNvSpPr>
          <p:nvPr>
            <p:ph type="body" idx="1"/>
          </p:nvPr>
        </p:nvSpPr>
        <p:spPr bwMode="auto">
          <a:xfrm>
            <a:off x="685799" y="1626577"/>
            <a:ext cx="8272553" cy="4850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graphicFrame>
        <p:nvGraphicFramePr>
          <p:cNvPr id="1026" name="Object 41"/>
          <p:cNvGraphicFramePr>
            <a:graphicFrameLocks/>
          </p:cNvGraphicFramePr>
          <p:nvPr userDrawn="1">
            <p:extLst>
              <p:ext uri="{D42A27DB-BD31-4B8C-83A1-F6EECF244321}">
                <p14:modId xmlns:p14="http://schemas.microsoft.com/office/powerpoint/2010/main" val="3748490177"/>
              </p:ext>
            </p:extLst>
          </p:nvPr>
        </p:nvGraphicFramePr>
        <p:xfrm>
          <a:off x="6732588" y="260351"/>
          <a:ext cx="2225765" cy="1160217"/>
        </p:xfrm>
        <a:graphic>
          <a:graphicData uri="http://schemas.openxmlformats.org/presentationml/2006/ole">
            <mc:AlternateContent xmlns:mc="http://schemas.openxmlformats.org/markup-compatibility/2006">
              <mc:Choice xmlns:v="urn:schemas-microsoft-com:vml" Requires="v">
                <p:oleObj spid="_x0000_s1111" name="Image" r:id="rId15" imgW="1794972" imgH="935659" progId="Photoshop.Image.9">
                  <p:embed/>
                </p:oleObj>
              </mc:Choice>
              <mc:Fallback>
                <p:oleObj name="Image" r:id="rId15" imgW="1794972" imgH="935659" progId="Photoshop.Image.9">
                  <p:embed/>
                  <p:pic>
                    <p:nvPicPr>
                      <p:cNvPr id="0" name="Object 4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732588" y="260351"/>
                        <a:ext cx="2225765" cy="1160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 name="Rectangle 39"/>
          <p:cNvSpPr>
            <a:spLocks noGrp="1" noChangeArrowheads="1"/>
          </p:cNvSpPr>
          <p:nvPr>
            <p:ph type="title"/>
          </p:nvPr>
        </p:nvSpPr>
        <p:spPr bwMode="auto">
          <a:xfrm>
            <a:off x="685800" y="262890"/>
            <a:ext cx="586740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p>
            <a:pPr lvl="0"/>
            <a:r>
              <a:rPr lang="de-DE" altLang="de-DE" dirty="0" smtClean="0"/>
              <a:t>Klicken Sie, um das Titelformat zu bearbeiten</a:t>
            </a:r>
          </a:p>
        </p:txBody>
      </p:sp>
      <p:grpSp>
        <p:nvGrpSpPr>
          <p:cNvPr id="13" name="Group 6"/>
          <p:cNvGrpSpPr>
            <a:grpSpLocks/>
          </p:cNvGrpSpPr>
          <p:nvPr userDrawn="1"/>
        </p:nvGrpSpPr>
        <p:grpSpPr bwMode="auto">
          <a:xfrm>
            <a:off x="685801" y="1311215"/>
            <a:ext cx="8272765" cy="116899"/>
            <a:chOff x="528" y="840"/>
            <a:chExt cx="7067" cy="57"/>
          </a:xfrm>
        </p:grpSpPr>
        <p:sp>
          <p:nvSpPr>
            <p:cNvPr id="14" name="Rectangle 17"/>
            <p:cNvSpPr>
              <a:spLocks noChangeArrowheads="1"/>
            </p:cNvSpPr>
            <p:nvPr/>
          </p:nvSpPr>
          <p:spPr bwMode="auto">
            <a:xfrm>
              <a:off x="528" y="840"/>
              <a:ext cx="5721" cy="57"/>
            </a:xfrm>
            <a:prstGeom prst="rect">
              <a:avLst/>
            </a:prstGeom>
            <a:solidFill>
              <a:srgbClr val="8F1936"/>
            </a:solidFill>
            <a:ln w="9525">
              <a:noFill/>
              <a:miter lim="800000"/>
              <a:headEnd/>
              <a:tailEnd/>
            </a:ln>
          </p:spPr>
          <p:txBody>
            <a:bodyPr wrap="none" anchor="ctr"/>
            <a:lstStyle/>
            <a:p>
              <a:pPr eaLnBrk="0" hangingPunct="0"/>
              <a:endParaRPr lang="de-DE" altLang="de-DE" sz="2400"/>
            </a:p>
          </p:txBody>
        </p:sp>
        <p:sp>
          <p:nvSpPr>
            <p:cNvPr id="15" name="Rectangle 18"/>
            <p:cNvSpPr>
              <a:spLocks noChangeArrowheads="1"/>
            </p:cNvSpPr>
            <p:nvPr/>
          </p:nvSpPr>
          <p:spPr bwMode="auto">
            <a:xfrm>
              <a:off x="6134" y="840"/>
              <a:ext cx="1461" cy="57"/>
            </a:xfrm>
            <a:prstGeom prst="rect">
              <a:avLst/>
            </a:prstGeom>
            <a:solidFill>
              <a:srgbClr val="C0C0C0"/>
            </a:solidFill>
            <a:ln w="9525">
              <a:noFill/>
              <a:miter lim="800000"/>
              <a:headEnd/>
              <a:tailEnd/>
            </a:ln>
          </p:spPr>
          <p:txBody>
            <a:bodyPr wrap="none" anchor="ctr"/>
            <a:lstStyle/>
            <a:p>
              <a:pPr eaLnBrk="0" hangingPunct="0"/>
              <a:endParaRPr lang="de-DE" altLang="de-DE" sz="2400"/>
            </a:p>
          </p:txBody>
        </p:sp>
      </p:gr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iming>
    <p:tnLst>
      <p:par>
        <p:cTn id="1" dur="indefinite" restart="never" nodeType="tmRoot"/>
      </p:par>
    </p:tnLst>
  </p:timing>
  <p:txStyles>
    <p:titleStyle>
      <a:lvl1pPr algn="l" rtl="0" eaLnBrk="0" fontAlgn="base" hangingPunct="0">
        <a:spcBef>
          <a:spcPct val="0"/>
        </a:spcBef>
        <a:spcAft>
          <a:spcPct val="0"/>
        </a:spcAft>
        <a:defRPr sz="3200">
          <a:solidFill>
            <a:srgbClr val="8F1936"/>
          </a:solidFill>
          <a:latin typeface="+mj-lt"/>
          <a:ea typeface="+mj-ea"/>
          <a:cs typeface="+mj-cs"/>
        </a:defRPr>
      </a:lvl1pPr>
      <a:lvl2pPr algn="l" rtl="0" eaLnBrk="0" fontAlgn="base" hangingPunct="0">
        <a:spcBef>
          <a:spcPct val="0"/>
        </a:spcBef>
        <a:spcAft>
          <a:spcPct val="0"/>
        </a:spcAft>
        <a:defRPr sz="3200">
          <a:solidFill>
            <a:srgbClr val="8F1936"/>
          </a:solidFill>
          <a:latin typeface="Arial" pitchFamily="34" charset="0"/>
          <a:ea typeface="ＭＳ Ｐゴシック" pitchFamily="-65" charset="-128"/>
        </a:defRPr>
      </a:lvl2pPr>
      <a:lvl3pPr algn="l" rtl="0" eaLnBrk="0" fontAlgn="base" hangingPunct="0">
        <a:spcBef>
          <a:spcPct val="0"/>
        </a:spcBef>
        <a:spcAft>
          <a:spcPct val="0"/>
        </a:spcAft>
        <a:defRPr sz="3200">
          <a:solidFill>
            <a:srgbClr val="8F1936"/>
          </a:solidFill>
          <a:latin typeface="Arial" pitchFamily="34" charset="0"/>
          <a:ea typeface="ＭＳ Ｐゴシック" pitchFamily="-65" charset="-128"/>
        </a:defRPr>
      </a:lvl3pPr>
      <a:lvl4pPr algn="l" rtl="0" eaLnBrk="0" fontAlgn="base" hangingPunct="0">
        <a:spcBef>
          <a:spcPct val="0"/>
        </a:spcBef>
        <a:spcAft>
          <a:spcPct val="0"/>
        </a:spcAft>
        <a:defRPr sz="3200">
          <a:solidFill>
            <a:srgbClr val="8F1936"/>
          </a:solidFill>
          <a:latin typeface="Arial" pitchFamily="34" charset="0"/>
          <a:ea typeface="ＭＳ Ｐゴシック" pitchFamily="-65" charset="-128"/>
        </a:defRPr>
      </a:lvl4pPr>
      <a:lvl5pPr algn="l" rtl="0" eaLnBrk="0" fontAlgn="base" hangingPunct="0">
        <a:spcBef>
          <a:spcPct val="0"/>
        </a:spcBef>
        <a:spcAft>
          <a:spcPct val="0"/>
        </a:spcAft>
        <a:defRPr sz="3200">
          <a:solidFill>
            <a:srgbClr val="8F1936"/>
          </a:solidFill>
          <a:latin typeface="Arial" pitchFamily="34" charset="0"/>
          <a:ea typeface="ＭＳ Ｐゴシック" pitchFamily="-65" charset="-128"/>
        </a:defRPr>
      </a:lvl5pPr>
      <a:lvl6pPr marL="457200" algn="l" rtl="0" eaLnBrk="0" fontAlgn="base" hangingPunct="0">
        <a:spcBef>
          <a:spcPct val="0"/>
        </a:spcBef>
        <a:spcAft>
          <a:spcPct val="0"/>
        </a:spcAft>
        <a:defRPr sz="3200">
          <a:solidFill>
            <a:srgbClr val="8F1936"/>
          </a:solidFill>
          <a:latin typeface="Arial" pitchFamily="34" charset="0"/>
          <a:ea typeface="ＭＳ Ｐゴシック" pitchFamily="-65" charset="-128"/>
        </a:defRPr>
      </a:lvl6pPr>
      <a:lvl7pPr marL="914400" algn="l" rtl="0" eaLnBrk="0" fontAlgn="base" hangingPunct="0">
        <a:spcBef>
          <a:spcPct val="0"/>
        </a:spcBef>
        <a:spcAft>
          <a:spcPct val="0"/>
        </a:spcAft>
        <a:defRPr sz="3200">
          <a:solidFill>
            <a:srgbClr val="8F1936"/>
          </a:solidFill>
          <a:latin typeface="Arial" pitchFamily="34" charset="0"/>
          <a:ea typeface="ＭＳ Ｐゴシック" pitchFamily="-65" charset="-128"/>
        </a:defRPr>
      </a:lvl7pPr>
      <a:lvl8pPr marL="1371600" algn="l" rtl="0" eaLnBrk="0" fontAlgn="base" hangingPunct="0">
        <a:spcBef>
          <a:spcPct val="0"/>
        </a:spcBef>
        <a:spcAft>
          <a:spcPct val="0"/>
        </a:spcAft>
        <a:defRPr sz="3200">
          <a:solidFill>
            <a:srgbClr val="8F1936"/>
          </a:solidFill>
          <a:latin typeface="Arial" pitchFamily="34" charset="0"/>
          <a:ea typeface="ＭＳ Ｐゴシック" pitchFamily="-65" charset="-128"/>
        </a:defRPr>
      </a:lvl8pPr>
      <a:lvl9pPr marL="1828800" algn="l" rtl="0" eaLnBrk="0" fontAlgn="base" hangingPunct="0">
        <a:spcBef>
          <a:spcPct val="0"/>
        </a:spcBef>
        <a:spcAft>
          <a:spcPct val="0"/>
        </a:spcAft>
        <a:defRPr sz="3200">
          <a:solidFill>
            <a:srgbClr val="8F1936"/>
          </a:solidFill>
          <a:latin typeface="Arial" pitchFamily="34" charset="0"/>
          <a:ea typeface="ＭＳ Ｐゴシック" pitchFamily="-65" charset="-128"/>
        </a:defRPr>
      </a:lvl9pPr>
    </p:titleStyle>
    <p:bodyStyle>
      <a:lvl1pPr marL="457200" marR="0" indent="-457200" algn="l" defTabSz="914400" rtl="0" eaLnBrk="0" fontAlgn="base" latinLnBrk="0" hangingPunct="0">
        <a:lnSpc>
          <a:spcPts val="4000"/>
        </a:lnSpc>
        <a:spcBef>
          <a:spcPts val="600"/>
        </a:spcBef>
        <a:spcAft>
          <a:spcPct val="0"/>
        </a:spcAft>
        <a:buClr>
          <a:srgbClr val="871D33"/>
        </a:buClr>
        <a:buSzPct val="80000"/>
        <a:buFont typeface="Wingdings" panose="05000000000000000000" pitchFamily="2" charset="2"/>
        <a:buChar char="n"/>
        <a:tabLst/>
        <a:defRPr sz="2800">
          <a:solidFill>
            <a:schemeClr val="tx2"/>
          </a:solidFill>
          <a:latin typeface="+mn-lt"/>
          <a:ea typeface="+mn-ea"/>
          <a:cs typeface="+mn-cs"/>
        </a:defRPr>
      </a:lvl1pPr>
      <a:lvl2pPr marL="900850" marR="0" indent="-450000" algn="l" defTabSz="914400" rtl="0" eaLnBrk="0" fontAlgn="base" latinLnBrk="0" hangingPunct="0">
        <a:lnSpc>
          <a:spcPts val="3600"/>
        </a:lnSpc>
        <a:spcBef>
          <a:spcPts val="600"/>
        </a:spcBef>
        <a:spcAft>
          <a:spcPct val="0"/>
        </a:spcAft>
        <a:buClr>
          <a:srgbClr val="8F1936"/>
        </a:buClr>
        <a:buSzPct val="80000"/>
        <a:buFont typeface="Wingdings" panose="05000000000000000000" pitchFamily="2" charset="2"/>
        <a:buChar char="§"/>
        <a:tabLst/>
        <a:defRPr sz="2400" b="0">
          <a:solidFill>
            <a:schemeClr val="tx1"/>
          </a:solidFill>
          <a:latin typeface="+mn-lt"/>
          <a:ea typeface="+mn-ea"/>
          <a:cs typeface="Arial" pitchFamily="34" charset="0"/>
        </a:defRPr>
      </a:lvl2pPr>
      <a:lvl3pPr marL="1353288" marR="0" indent="-450000" algn="l" defTabSz="914400" rtl="0" eaLnBrk="0" fontAlgn="base" latinLnBrk="0" hangingPunct="0">
        <a:lnSpc>
          <a:spcPts val="3200"/>
        </a:lnSpc>
        <a:spcBef>
          <a:spcPts val="600"/>
        </a:spcBef>
        <a:spcAft>
          <a:spcPct val="0"/>
        </a:spcAft>
        <a:buClr>
          <a:srgbClr val="8F1936"/>
        </a:buClr>
        <a:buSzPct val="80000"/>
        <a:buFont typeface="Symbol" panose="05050102010706020507" pitchFamily="18" charset="2"/>
        <a:buChar char="-"/>
        <a:tabLst>
          <a:tab pos="357188" algn="l"/>
        </a:tabLst>
        <a:defRPr sz="2000">
          <a:solidFill>
            <a:schemeClr val="tx1"/>
          </a:solidFill>
          <a:latin typeface="+mn-lt"/>
          <a:ea typeface="+mn-ea"/>
          <a:cs typeface="Arial" pitchFamily="34" charset="0"/>
        </a:defRPr>
      </a:lvl3pPr>
      <a:lvl4pPr marL="1796200" marR="0" indent="-450000" algn="l" defTabSz="914400" rtl="0" eaLnBrk="0" fontAlgn="base" latinLnBrk="0" hangingPunct="0">
        <a:lnSpc>
          <a:spcPts val="3000"/>
        </a:lnSpc>
        <a:spcBef>
          <a:spcPts val="600"/>
        </a:spcBef>
        <a:spcAft>
          <a:spcPct val="0"/>
        </a:spcAft>
        <a:buClr>
          <a:srgbClr val="871D33"/>
        </a:buClr>
        <a:buSzPct val="80000"/>
        <a:buFont typeface="Courier New" panose="02070309020205020404" pitchFamily="49" charset="0"/>
        <a:buChar char="o"/>
        <a:tabLst>
          <a:tab pos="363538" algn="l"/>
        </a:tabLst>
        <a:defRPr lang="de-DE" sz="1800" b="0" dirty="0" smtClean="0">
          <a:solidFill>
            <a:srgbClr val="000000"/>
          </a:solidFill>
          <a:latin typeface="+mn-lt"/>
          <a:ea typeface="+mn-ea"/>
          <a:cs typeface="Arial" pitchFamily="34" charset="0"/>
        </a:defRPr>
      </a:lvl4pPr>
      <a:lvl5pPr marL="2248638" marR="0" indent="-450000" algn="l" defTabSz="914400" rtl="0" eaLnBrk="0" fontAlgn="base" latinLnBrk="0" hangingPunct="0">
        <a:lnSpc>
          <a:spcPts val="2800"/>
        </a:lnSpc>
        <a:spcBef>
          <a:spcPts val="600"/>
        </a:spcBef>
        <a:spcAft>
          <a:spcPct val="0"/>
        </a:spcAft>
        <a:buClr>
          <a:srgbClr val="871D33"/>
        </a:buClr>
        <a:buSzPct val="80000"/>
        <a:buFont typeface="Arial" panose="020B0604020202020204" pitchFamily="34" charset="0"/>
        <a:buChar char="•"/>
        <a:tabLst/>
        <a:defRPr sz="1600" baseline="0">
          <a:solidFill>
            <a:schemeClr val="tx1"/>
          </a:solidFill>
          <a:latin typeface="+mn-lt"/>
          <a:ea typeface="+mn-ea"/>
          <a:cs typeface="Arial" pitchFamily="34" charset="0"/>
        </a:defRPr>
      </a:lvl5pPr>
      <a:lvl6pPr marL="2965450" indent="-273050" algn="l" rtl="0" eaLnBrk="0" fontAlgn="base" hangingPunct="0">
        <a:lnSpc>
          <a:spcPct val="90000"/>
        </a:lnSpc>
        <a:spcBef>
          <a:spcPts val="400"/>
        </a:spcBef>
        <a:spcAft>
          <a:spcPct val="0"/>
        </a:spcAft>
        <a:buClr>
          <a:schemeClr val="tx2"/>
        </a:buClr>
        <a:buFont typeface="Wingdings" pitchFamily="2" charset="2"/>
        <a:buChar char="n"/>
        <a:defRPr>
          <a:solidFill>
            <a:srgbClr val="606060"/>
          </a:solidFill>
          <a:latin typeface="+mn-lt"/>
          <a:ea typeface="+mn-ea"/>
          <a:cs typeface="Arial" pitchFamily="34" charset="0"/>
        </a:defRPr>
      </a:lvl6pPr>
      <a:lvl7pPr marL="3422650" indent="-273050" algn="l" rtl="0" eaLnBrk="0" fontAlgn="base" hangingPunct="0">
        <a:lnSpc>
          <a:spcPct val="90000"/>
        </a:lnSpc>
        <a:spcBef>
          <a:spcPts val="400"/>
        </a:spcBef>
        <a:spcAft>
          <a:spcPct val="0"/>
        </a:spcAft>
        <a:buClr>
          <a:schemeClr val="tx2"/>
        </a:buClr>
        <a:buFont typeface="Wingdings" pitchFamily="2" charset="2"/>
        <a:buChar char="n"/>
        <a:defRPr>
          <a:solidFill>
            <a:srgbClr val="606060"/>
          </a:solidFill>
          <a:latin typeface="+mn-lt"/>
          <a:ea typeface="+mn-ea"/>
          <a:cs typeface="Arial" pitchFamily="34" charset="0"/>
        </a:defRPr>
      </a:lvl7pPr>
      <a:lvl8pPr marL="3879850" indent="-273050" algn="l" rtl="0" eaLnBrk="0" fontAlgn="base" hangingPunct="0">
        <a:lnSpc>
          <a:spcPct val="90000"/>
        </a:lnSpc>
        <a:spcBef>
          <a:spcPts val="400"/>
        </a:spcBef>
        <a:spcAft>
          <a:spcPct val="0"/>
        </a:spcAft>
        <a:buClr>
          <a:schemeClr val="tx2"/>
        </a:buClr>
        <a:buFont typeface="Wingdings" pitchFamily="2" charset="2"/>
        <a:buChar char="n"/>
        <a:defRPr>
          <a:solidFill>
            <a:srgbClr val="606060"/>
          </a:solidFill>
          <a:latin typeface="+mn-lt"/>
          <a:ea typeface="+mn-ea"/>
          <a:cs typeface="Arial" pitchFamily="34" charset="0"/>
        </a:defRPr>
      </a:lvl8pPr>
      <a:lvl9pPr marL="4349750" indent="-285750" algn="l" rtl="0" eaLnBrk="0" fontAlgn="base" hangingPunct="0">
        <a:lnSpc>
          <a:spcPct val="90000"/>
        </a:lnSpc>
        <a:spcBef>
          <a:spcPts val="400"/>
        </a:spcBef>
        <a:spcAft>
          <a:spcPct val="0"/>
        </a:spcAft>
        <a:buClr>
          <a:schemeClr val="tx2"/>
        </a:buClr>
        <a:buFont typeface="Arial" panose="020B0604020202020204" pitchFamily="34" charset="0"/>
        <a:buChar char="•"/>
        <a:defRPr>
          <a:solidFill>
            <a:srgbClr val="606060"/>
          </a:solidFill>
          <a:latin typeface="+mn-lt"/>
          <a:ea typeface="+mn-ea"/>
          <a:cs typeface="Arial" pitchFamily="34"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r>
              <a:rPr lang="de-DE" cap="none" dirty="0" smtClean="0">
                <a:latin typeface="Arial" panose="020B0604020202020204" pitchFamily="34" charset="0"/>
              </a:rPr>
              <a:t>Einnahmen aus nebenberuflicher / ehrenamtlicher Tätigkeit</a:t>
            </a:r>
            <a:endParaRPr lang="de-DE" cap="none" dirty="0">
              <a:latin typeface="Arial" panose="020B0604020202020204" pitchFamily="34" charset="0"/>
            </a:endParaRPr>
          </a:p>
        </p:txBody>
      </p:sp>
      <p:sp>
        <p:nvSpPr>
          <p:cNvPr id="4" name="txt_Untertitel"/>
          <p:cNvSpPr>
            <a:spLocks noChangeArrowheads="1"/>
          </p:cNvSpPr>
          <p:nvPr/>
        </p:nvSpPr>
        <p:spPr bwMode="auto">
          <a:xfrm>
            <a:off x="685800" y="3505200"/>
            <a:ext cx="7721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rgbClr val="8F1936"/>
                </a:solidFill>
                <a:latin typeface="Arial" panose="020B0604020202020204" pitchFamily="34" charset="0"/>
                <a:ea typeface="ＭＳ Ｐゴシック" panose="020B0600070205080204" pitchFamily="34" charset="-128"/>
              </a:defRPr>
            </a:lvl1pPr>
            <a:lvl2pPr marL="742950" indent="-285750">
              <a:defRPr sz="3200">
                <a:solidFill>
                  <a:srgbClr val="8F1936"/>
                </a:solidFill>
                <a:latin typeface="Arial" panose="020B0604020202020204" pitchFamily="34" charset="0"/>
                <a:ea typeface="ＭＳ Ｐゴシック" panose="020B0600070205080204" pitchFamily="34" charset="-128"/>
              </a:defRPr>
            </a:lvl2pPr>
            <a:lvl3pPr marL="1143000" indent="-228600">
              <a:defRPr sz="3200">
                <a:solidFill>
                  <a:srgbClr val="8F1936"/>
                </a:solidFill>
                <a:latin typeface="Arial" panose="020B0604020202020204" pitchFamily="34" charset="0"/>
                <a:ea typeface="ＭＳ Ｐゴシック" panose="020B0600070205080204" pitchFamily="34" charset="-128"/>
              </a:defRPr>
            </a:lvl3pPr>
            <a:lvl4pPr marL="1600200" indent="-228600">
              <a:defRPr sz="3200">
                <a:solidFill>
                  <a:srgbClr val="8F1936"/>
                </a:solidFill>
                <a:latin typeface="Arial" panose="020B0604020202020204" pitchFamily="34" charset="0"/>
                <a:ea typeface="ＭＳ Ｐゴシック" panose="020B0600070205080204" pitchFamily="34" charset="-128"/>
              </a:defRPr>
            </a:lvl4pPr>
            <a:lvl5pPr marL="2057400" indent="-228600">
              <a:defRPr sz="3200">
                <a:solidFill>
                  <a:srgbClr val="8F1936"/>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9pPr>
          </a:lstStyle>
          <a:p>
            <a:r>
              <a:rPr lang="pt-BR" altLang="de-DE" sz="2400" dirty="0" smtClean="0">
                <a:solidFill>
                  <a:srgbClr val="871D33"/>
                </a:solidFill>
              </a:rPr>
              <a:t>§3 </a:t>
            </a:r>
            <a:r>
              <a:rPr lang="pt-BR" altLang="de-DE" sz="2400" dirty="0" smtClean="0">
                <a:solidFill>
                  <a:srgbClr val="871D33"/>
                </a:solidFill>
              </a:rPr>
              <a:t>Nr. 26 / 26a EStG</a:t>
            </a:r>
            <a:endParaRPr lang="de-DE" altLang="de-DE" sz="2400" dirty="0">
              <a:solidFill>
                <a:srgbClr val="871D33"/>
              </a:solidFill>
            </a:endParaRPr>
          </a:p>
        </p:txBody>
      </p:sp>
      <p:sp>
        <p:nvSpPr>
          <p:cNvPr id="5" name="txt_Autor"/>
          <p:cNvSpPr>
            <a:spLocks noChangeArrowheads="1"/>
          </p:cNvSpPr>
          <p:nvPr/>
        </p:nvSpPr>
        <p:spPr bwMode="auto">
          <a:xfrm>
            <a:off x="712788" y="4953000"/>
            <a:ext cx="772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rgbClr val="8F1936"/>
                </a:solidFill>
                <a:latin typeface="Arial" panose="020B0604020202020204" pitchFamily="34" charset="0"/>
                <a:ea typeface="ＭＳ Ｐゴシック" panose="020B0600070205080204" pitchFamily="34" charset="-128"/>
              </a:defRPr>
            </a:lvl1pPr>
            <a:lvl2pPr marL="742950" indent="-285750">
              <a:defRPr sz="3200">
                <a:solidFill>
                  <a:srgbClr val="8F1936"/>
                </a:solidFill>
                <a:latin typeface="Arial" panose="020B0604020202020204" pitchFamily="34" charset="0"/>
                <a:ea typeface="ＭＳ Ｐゴシック" panose="020B0600070205080204" pitchFamily="34" charset="-128"/>
              </a:defRPr>
            </a:lvl2pPr>
            <a:lvl3pPr marL="1143000" indent="-228600">
              <a:defRPr sz="3200">
                <a:solidFill>
                  <a:srgbClr val="8F1936"/>
                </a:solidFill>
                <a:latin typeface="Arial" panose="020B0604020202020204" pitchFamily="34" charset="0"/>
                <a:ea typeface="ＭＳ Ｐゴシック" panose="020B0600070205080204" pitchFamily="34" charset="-128"/>
              </a:defRPr>
            </a:lvl3pPr>
            <a:lvl4pPr marL="1600200" indent="-228600">
              <a:defRPr sz="3200">
                <a:solidFill>
                  <a:srgbClr val="8F1936"/>
                </a:solidFill>
                <a:latin typeface="Arial" panose="020B0604020202020204" pitchFamily="34" charset="0"/>
                <a:ea typeface="ＭＳ Ｐゴシック" panose="020B0600070205080204" pitchFamily="34" charset="-128"/>
              </a:defRPr>
            </a:lvl4pPr>
            <a:lvl5pPr marL="2057400" indent="-228600">
              <a:defRPr sz="3200">
                <a:solidFill>
                  <a:srgbClr val="8F1936"/>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9pPr>
          </a:lstStyle>
          <a:p>
            <a:pPr>
              <a:spcBef>
                <a:spcPct val="20000"/>
              </a:spcBef>
              <a:buClr>
                <a:srgbClr val="FF6600"/>
              </a:buClr>
              <a:buSzPct val="120000"/>
              <a:buFont typeface="Webdings" panose="05030102010509060703" pitchFamily="18" charset="2"/>
              <a:buNone/>
            </a:pPr>
            <a:r>
              <a:rPr lang="de-DE" altLang="de-DE" sz="1600" dirty="0" smtClean="0">
                <a:solidFill>
                  <a:schemeClr val="tx2"/>
                </a:solidFill>
              </a:rPr>
              <a:t>Sabrina Braun</a:t>
            </a:r>
            <a:endParaRPr lang="de-DE" altLang="de-DE" sz="1600" dirty="0">
              <a:solidFill>
                <a:schemeClr val="tx2"/>
              </a:solidFill>
            </a:endParaRPr>
          </a:p>
        </p:txBody>
      </p:sp>
      <p:sp>
        <p:nvSpPr>
          <p:cNvPr id="6" name="txt_OrtDatum"/>
          <p:cNvSpPr>
            <a:spLocks noChangeArrowheads="1"/>
          </p:cNvSpPr>
          <p:nvPr/>
        </p:nvSpPr>
        <p:spPr bwMode="auto">
          <a:xfrm>
            <a:off x="712788" y="5491163"/>
            <a:ext cx="772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rgbClr val="8F1936"/>
                </a:solidFill>
                <a:latin typeface="Arial" panose="020B0604020202020204" pitchFamily="34" charset="0"/>
                <a:ea typeface="ＭＳ Ｐゴシック" panose="020B0600070205080204" pitchFamily="34" charset="-128"/>
              </a:defRPr>
            </a:lvl1pPr>
            <a:lvl2pPr marL="742950" indent="-285750">
              <a:defRPr sz="3200">
                <a:solidFill>
                  <a:srgbClr val="8F1936"/>
                </a:solidFill>
                <a:latin typeface="Arial" panose="020B0604020202020204" pitchFamily="34" charset="0"/>
                <a:ea typeface="ＭＳ Ｐゴシック" panose="020B0600070205080204" pitchFamily="34" charset="-128"/>
              </a:defRPr>
            </a:lvl2pPr>
            <a:lvl3pPr marL="1143000" indent="-228600">
              <a:defRPr sz="3200">
                <a:solidFill>
                  <a:srgbClr val="8F1936"/>
                </a:solidFill>
                <a:latin typeface="Arial" panose="020B0604020202020204" pitchFamily="34" charset="0"/>
                <a:ea typeface="ＭＳ Ｐゴシック" panose="020B0600070205080204" pitchFamily="34" charset="-128"/>
              </a:defRPr>
            </a:lvl3pPr>
            <a:lvl4pPr marL="1600200" indent="-228600">
              <a:defRPr sz="3200">
                <a:solidFill>
                  <a:srgbClr val="8F1936"/>
                </a:solidFill>
                <a:latin typeface="Arial" panose="020B0604020202020204" pitchFamily="34" charset="0"/>
                <a:ea typeface="ＭＳ Ｐゴシック" panose="020B0600070205080204" pitchFamily="34" charset="-128"/>
              </a:defRPr>
            </a:lvl4pPr>
            <a:lvl5pPr marL="2057400" indent="-228600">
              <a:defRPr sz="3200">
                <a:solidFill>
                  <a:srgbClr val="8F1936"/>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9pPr>
          </a:lstStyle>
          <a:p>
            <a:pPr>
              <a:spcBef>
                <a:spcPct val="20000"/>
              </a:spcBef>
              <a:buClr>
                <a:srgbClr val="FF6600"/>
              </a:buClr>
              <a:buSzPct val="120000"/>
              <a:buFont typeface="Webdings" panose="05030102010509060703" pitchFamily="18" charset="2"/>
              <a:buNone/>
            </a:pPr>
            <a:r>
              <a:rPr lang="de-DE" altLang="de-DE" sz="1600" dirty="0" smtClean="0">
                <a:solidFill>
                  <a:schemeClr val="tx2"/>
                </a:solidFill>
              </a:rPr>
              <a:t>Finanzamt Trier, 18.06.2019</a:t>
            </a:r>
            <a:endParaRPr lang="de-DE" altLang="de-DE" sz="16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7"/>
          <p:cNvSpPr txBox="1">
            <a:spLocks noChangeArrowheads="1"/>
          </p:cNvSpPr>
          <p:nvPr/>
        </p:nvSpPr>
        <p:spPr bwMode="auto">
          <a:xfrm>
            <a:off x="114673" y="620688"/>
            <a:ext cx="8785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rgbClr val="8F1936"/>
                </a:solidFill>
                <a:latin typeface="Arial" panose="020B0604020202020204" pitchFamily="34" charset="0"/>
                <a:ea typeface="ＭＳ Ｐゴシック" panose="020B0600070205080204" pitchFamily="34" charset="-128"/>
              </a:defRPr>
            </a:lvl1pPr>
            <a:lvl2pPr marL="742950" indent="-285750">
              <a:defRPr sz="3200">
                <a:solidFill>
                  <a:srgbClr val="8F1936"/>
                </a:solidFill>
                <a:latin typeface="Arial" panose="020B0604020202020204" pitchFamily="34" charset="0"/>
                <a:ea typeface="ＭＳ Ｐゴシック" panose="020B0600070205080204" pitchFamily="34" charset="-128"/>
              </a:defRPr>
            </a:lvl2pPr>
            <a:lvl3pPr marL="1143000" indent="-228600">
              <a:defRPr sz="3200">
                <a:solidFill>
                  <a:srgbClr val="8F1936"/>
                </a:solidFill>
                <a:latin typeface="Arial" panose="020B0604020202020204" pitchFamily="34" charset="0"/>
                <a:ea typeface="ＭＳ Ｐゴシック" panose="020B0600070205080204" pitchFamily="34" charset="-128"/>
              </a:defRPr>
            </a:lvl3pPr>
            <a:lvl4pPr marL="1600200" indent="-228600">
              <a:defRPr sz="3200">
                <a:solidFill>
                  <a:srgbClr val="8F1936"/>
                </a:solidFill>
                <a:latin typeface="Arial" panose="020B0604020202020204" pitchFamily="34" charset="0"/>
                <a:ea typeface="ＭＳ Ｐゴシック" panose="020B0600070205080204" pitchFamily="34" charset="-128"/>
              </a:defRPr>
            </a:lvl4pPr>
            <a:lvl5pPr marL="2057400" indent="-228600">
              <a:defRPr sz="3200">
                <a:solidFill>
                  <a:srgbClr val="8F1936"/>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9pPr>
          </a:lstStyle>
          <a:p>
            <a:pPr eaLnBrk="1" hangingPunct="1"/>
            <a:r>
              <a:rPr lang="de-DE" altLang="de-DE" sz="1800" b="1" dirty="0">
                <a:solidFill>
                  <a:srgbClr val="A50021"/>
                </a:solidFill>
                <a:latin typeface="Tahoma" panose="020B0604030504040204" pitchFamily="34" charset="0"/>
                <a:cs typeface="Tahoma" panose="020B0604030504040204" pitchFamily="34" charset="0"/>
              </a:rPr>
              <a:t>	</a:t>
            </a:r>
            <a:r>
              <a:rPr lang="de-DE" altLang="de-DE" sz="2400" b="1" dirty="0" smtClean="0">
                <a:solidFill>
                  <a:srgbClr val="A50021"/>
                </a:solidFill>
                <a:cs typeface="Arial" panose="020B0604020202020204" pitchFamily="34" charset="0"/>
              </a:rPr>
              <a:t>Nebenberufliche Tätigkeit</a:t>
            </a:r>
            <a:endParaRPr lang="de-DE" altLang="de-DE" sz="2400" b="1" dirty="0">
              <a:solidFill>
                <a:srgbClr val="A50021"/>
              </a:solidFill>
              <a:cs typeface="Arial" panose="020B0604020202020204" pitchFamily="34" charset="0"/>
            </a:endParaRPr>
          </a:p>
        </p:txBody>
      </p:sp>
      <p:sp>
        <p:nvSpPr>
          <p:cNvPr id="4" name="Textfeld 3"/>
          <p:cNvSpPr txBox="1"/>
          <p:nvPr/>
        </p:nvSpPr>
        <p:spPr>
          <a:xfrm>
            <a:off x="899592" y="1556792"/>
            <a:ext cx="8000306" cy="3662541"/>
          </a:xfrm>
          <a:prstGeom prst="rect">
            <a:avLst/>
          </a:prstGeom>
        </p:spPr>
        <p:txBody>
          <a:bodyPr wrap="square" rtlCol="0">
            <a:spAutoFit/>
          </a:bodyPr>
          <a:lstStyle/>
          <a:p>
            <a:pPr>
              <a:buClr>
                <a:srgbClr val="990033"/>
              </a:buClr>
            </a:pPr>
            <a:r>
              <a:rPr lang="de-DE" sz="2000" b="1" dirty="0" smtClean="0"/>
              <a:t>…</a:t>
            </a:r>
            <a:endParaRPr lang="de-DE" sz="800" b="1" dirty="0" smtClean="0"/>
          </a:p>
          <a:p>
            <a:pPr>
              <a:buClr>
                <a:srgbClr val="990033"/>
              </a:buClr>
            </a:pPr>
            <a:endParaRPr lang="de-DE" sz="800" b="1" dirty="0">
              <a:solidFill>
                <a:srgbClr val="000000"/>
              </a:solidFill>
              <a:ea typeface="Verdana" panose="020B0604030504040204" pitchFamily="34" charset="0"/>
              <a:cs typeface="Arial" panose="020B0604020202020204" pitchFamily="34" charset="0"/>
            </a:endParaRPr>
          </a:p>
          <a:p>
            <a:pPr>
              <a:buClr>
                <a:srgbClr val="990033"/>
              </a:buClr>
            </a:pPr>
            <a:r>
              <a:rPr lang="de-DE" sz="800" b="1" dirty="0"/>
              <a:t/>
            </a:r>
            <a:br>
              <a:rPr lang="de-DE" sz="800" b="1" dirty="0"/>
            </a:br>
            <a:endParaRPr lang="de-DE" sz="800" b="1" dirty="0"/>
          </a:p>
          <a:p>
            <a:pPr>
              <a:buClr>
                <a:srgbClr val="990033"/>
              </a:buClr>
            </a:pPr>
            <a:r>
              <a:rPr lang="de-DE" sz="1800" dirty="0" smtClean="0">
                <a:solidFill>
                  <a:srgbClr val="000000"/>
                </a:solidFill>
                <a:ea typeface="Verdana" panose="020B0604030504040204" pitchFamily="34" charset="0"/>
                <a:cs typeface="Arial" panose="020B0604020202020204" pitchFamily="34" charset="0"/>
              </a:rPr>
              <a:t>Wenn Beteiligte insgesamt den Plan verfolgen Übungsleitervergütungen auszuzahlen, die verabredungsgemäß zeitnah in identischer Höhe an die auszahlende steuerbegünstigte Körperschaft zurückgezahlt werden, gilt:</a:t>
            </a:r>
          </a:p>
          <a:p>
            <a:pPr>
              <a:buClr>
                <a:srgbClr val="990033"/>
              </a:buClr>
            </a:pPr>
            <a:endParaRPr lang="de-DE" sz="1800" dirty="0">
              <a:solidFill>
                <a:srgbClr val="000000"/>
              </a:solidFill>
              <a:ea typeface="Verdana" panose="020B0604030504040204" pitchFamily="34" charset="0"/>
              <a:cs typeface="Arial" panose="020B0604020202020204" pitchFamily="34" charset="0"/>
            </a:endParaRPr>
          </a:p>
          <a:p>
            <a:pPr>
              <a:buClr>
                <a:srgbClr val="990033"/>
              </a:buClr>
            </a:pPr>
            <a:endParaRPr lang="de-DE" sz="1800" dirty="0">
              <a:solidFill>
                <a:srgbClr val="000000"/>
              </a:solidFill>
              <a:ea typeface="Verdana" panose="020B0604030504040204" pitchFamily="34" charset="0"/>
              <a:cs typeface="Arial" panose="020B0604020202020204" pitchFamily="34" charset="0"/>
            </a:endParaRPr>
          </a:p>
          <a:p>
            <a:pPr>
              <a:buClr>
                <a:srgbClr val="990033"/>
              </a:buClr>
            </a:pPr>
            <a:endParaRPr lang="de-DE" sz="800" dirty="0" smtClean="0">
              <a:solidFill>
                <a:srgbClr val="000000"/>
              </a:solidFill>
              <a:ea typeface="Verdana" panose="020B0604030504040204" pitchFamily="34" charset="0"/>
              <a:cs typeface="Arial" panose="020B0604020202020204" pitchFamily="34" charset="0"/>
            </a:endParaRPr>
          </a:p>
          <a:p>
            <a:pPr marL="742950" lvl="2" indent="-285750">
              <a:buClr>
                <a:srgbClr val="990033"/>
              </a:buClr>
              <a:buFont typeface="Wingdings" panose="05000000000000000000" pitchFamily="2" charset="2"/>
              <a:buChar char="n"/>
            </a:pPr>
            <a:r>
              <a:rPr lang="de-DE" sz="1800" dirty="0" smtClean="0">
                <a:solidFill>
                  <a:srgbClr val="000000"/>
                </a:solidFill>
                <a:ea typeface="Verdana" panose="020B0604030504040204" pitchFamily="34" charset="0"/>
                <a:cs typeface="Arial" panose="020B0604020202020204" pitchFamily="34" charset="0"/>
              </a:rPr>
              <a:t>Übungsleiter kann den Freibetrag nach § 3 Nr. 26 EStG </a:t>
            </a:r>
            <a:r>
              <a:rPr lang="de-DE" sz="1800" b="1" u="sng" dirty="0" smtClean="0">
                <a:solidFill>
                  <a:srgbClr val="000000"/>
                </a:solidFill>
                <a:ea typeface="Verdana" panose="020B0604030504040204" pitchFamily="34" charset="0"/>
                <a:cs typeface="Arial" panose="020B0604020202020204" pitchFamily="34" charset="0"/>
              </a:rPr>
              <a:t>nicht</a:t>
            </a:r>
            <a:r>
              <a:rPr lang="de-DE" sz="1800" dirty="0" smtClean="0">
                <a:solidFill>
                  <a:srgbClr val="000000"/>
                </a:solidFill>
                <a:ea typeface="Verdana" panose="020B0604030504040204" pitchFamily="34" charset="0"/>
                <a:cs typeface="Arial" panose="020B0604020202020204" pitchFamily="34" charset="0"/>
              </a:rPr>
              <a:t> in Anspruch nehmen</a:t>
            </a:r>
            <a:br>
              <a:rPr lang="de-DE" sz="1800" dirty="0" smtClean="0">
                <a:solidFill>
                  <a:srgbClr val="000000"/>
                </a:solidFill>
                <a:ea typeface="Verdana" panose="020B0604030504040204" pitchFamily="34" charset="0"/>
                <a:cs typeface="Arial" panose="020B0604020202020204" pitchFamily="34" charset="0"/>
              </a:rPr>
            </a:br>
            <a:endParaRPr lang="de-DE" sz="1800" dirty="0" smtClean="0">
              <a:solidFill>
                <a:srgbClr val="000000"/>
              </a:solidFill>
              <a:ea typeface="Verdana" panose="020B0604030504040204" pitchFamily="34" charset="0"/>
              <a:cs typeface="Arial" panose="020B0604020202020204" pitchFamily="34" charset="0"/>
            </a:endParaRPr>
          </a:p>
          <a:p>
            <a:pPr marL="742950" lvl="2" indent="-285750">
              <a:buClr>
                <a:srgbClr val="990033"/>
              </a:buClr>
              <a:buFont typeface="Wingdings" panose="05000000000000000000" pitchFamily="2" charset="2"/>
              <a:buChar char="n"/>
            </a:pPr>
            <a:r>
              <a:rPr lang="de-DE" sz="1800" dirty="0" smtClean="0">
                <a:solidFill>
                  <a:srgbClr val="000000"/>
                </a:solidFill>
                <a:ea typeface="Verdana" panose="020B0604030504040204" pitchFamily="34" charset="0"/>
                <a:cs typeface="Arial" panose="020B0604020202020204" pitchFamily="34" charset="0"/>
              </a:rPr>
              <a:t>Spendenrechtliche Voraussetzungen liegen </a:t>
            </a:r>
            <a:r>
              <a:rPr lang="de-DE" sz="1800" b="1" u="sng" dirty="0" smtClean="0">
                <a:solidFill>
                  <a:srgbClr val="000000"/>
                </a:solidFill>
                <a:ea typeface="Verdana" panose="020B0604030504040204" pitchFamily="34" charset="0"/>
                <a:cs typeface="Arial" panose="020B0604020202020204" pitchFamily="34" charset="0"/>
              </a:rPr>
              <a:t>nicht</a:t>
            </a:r>
            <a:r>
              <a:rPr lang="de-DE" sz="1800" dirty="0" smtClean="0">
                <a:solidFill>
                  <a:srgbClr val="000000"/>
                </a:solidFill>
                <a:ea typeface="Verdana" panose="020B0604030504040204" pitchFamily="34" charset="0"/>
                <a:cs typeface="Arial" panose="020B0604020202020204" pitchFamily="34" charset="0"/>
              </a:rPr>
              <a:t> vor, somit keine abzugsfähige Spende i. S. des § 10b Abs. 1 EStG</a:t>
            </a:r>
          </a:p>
        </p:txBody>
      </p:sp>
      <p:sp>
        <p:nvSpPr>
          <p:cNvPr id="2" name="Pfeil nach rechts 1"/>
          <p:cNvSpPr/>
          <p:nvPr/>
        </p:nvSpPr>
        <p:spPr bwMode="auto">
          <a:xfrm>
            <a:off x="2267744" y="6165304"/>
            <a:ext cx="576064" cy="45719"/>
          </a:xfrm>
          <a:prstGeom prst="rightArrow">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dirty="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220664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7"/>
          <p:cNvSpPr txBox="1">
            <a:spLocks noChangeArrowheads="1"/>
          </p:cNvSpPr>
          <p:nvPr/>
        </p:nvSpPr>
        <p:spPr bwMode="auto">
          <a:xfrm>
            <a:off x="114673" y="620688"/>
            <a:ext cx="8785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rgbClr val="8F1936"/>
                </a:solidFill>
                <a:latin typeface="Arial" panose="020B0604020202020204" pitchFamily="34" charset="0"/>
                <a:ea typeface="ＭＳ Ｐゴシック" panose="020B0600070205080204" pitchFamily="34" charset="-128"/>
              </a:defRPr>
            </a:lvl1pPr>
            <a:lvl2pPr marL="742950" indent="-285750">
              <a:defRPr sz="3200">
                <a:solidFill>
                  <a:srgbClr val="8F1936"/>
                </a:solidFill>
                <a:latin typeface="Arial" panose="020B0604020202020204" pitchFamily="34" charset="0"/>
                <a:ea typeface="ＭＳ Ｐゴシック" panose="020B0600070205080204" pitchFamily="34" charset="-128"/>
              </a:defRPr>
            </a:lvl2pPr>
            <a:lvl3pPr marL="1143000" indent="-228600">
              <a:defRPr sz="3200">
                <a:solidFill>
                  <a:srgbClr val="8F1936"/>
                </a:solidFill>
                <a:latin typeface="Arial" panose="020B0604020202020204" pitchFamily="34" charset="0"/>
                <a:ea typeface="ＭＳ Ｐゴシック" panose="020B0600070205080204" pitchFamily="34" charset="-128"/>
              </a:defRPr>
            </a:lvl3pPr>
            <a:lvl4pPr marL="1600200" indent="-228600">
              <a:defRPr sz="3200">
                <a:solidFill>
                  <a:srgbClr val="8F1936"/>
                </a:solidFill>
                <a:latin typeface="Arial" panose="020B0604020202020204" pitchFamily="34" charset="0"/>
                <a:ea typeface="ＭＳ Ｐゴシック" panose="020B0600070205080204" pitchFamily="34" charset="-128"/>
              </a:defRPr>
            </a:lvl4pPr>
            <a:lvl5pPr marL="2057400" indent="-228600">
              <a:defRPr sz="3200">
                <a:solidFill>
                  <a:srgbClr val="8F1936"/>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9pPr>
          </a:lstStyle>
          <a:p>
            <a:pPr eaLnBrk="1" hangingPunct="1"/>
            <a:r>
              <a:rPr lang="de-DE" altLang="de-DE" sz="1800" b="1" dirty="0">
                <a:solidFill>
                  <a:srgbClr val="A50021"/>
                </a:solidFill>
                <a:latin typeface="Tahoma" panose="020B0604030504040204" pitchFamily="34" charset="0"/>
                <a:cs typeface="Tahoma" panose="020B0604030504040204" pitchFamily="34" charset="0"/>
              </a:rPr>
              <a:t>	</a:t>
            </a:r>
            <a:r>
              <a:rPr lang="de-DE" altLang="de-DE" sz="2400" b="1" dirty="0" smtClean="0">
                <a:solidFill>
                  <a:srgbClr val="A50021"/>
                </a:solidFill>
                <a:cs typeface="Arial" panose="020B0604020202020204" pitchFamily="34" charset="0"/>
              </a:rPr>
              <a:t>Ehrenamtliche </a:t>
            </a:r>
            <a:r>
              <a:rPr lang="de-DE" altLang="de-DE" sz="2400" b="1" dirty="0">
                <a:solidFill>
                  <a:srgbClr val="A50021"/>
                </a:solidFill>
                <a:cs typeface="Arial" panose="020B0604020202020204" pitchFamily="34" charset="0"/>
              </a:rPr>
              <a:t>Tätigkeit</a:t>
            </a:r>
          </a:p>
        </p:txBody>
      </p:sp>
      <p:sp>
        <p:nvSpPr>
          <p:cNvPr id="3" name="Textfeld 2"/>
          <p:cNvSpPr txBox="1"/>
          <p:nvPr/>
        </p:nvSpPr>
        <p:spPr>
          <a:xfrm>
            <a:off x="899592" y="1196752"/>
            <a:ext cx="8000306" cy="4555093"/>
          </a:xfrm>
          <a:prstGeom prst="rect">
            <a:avLst/>
          </a:prstGeom>
        </p:spPr>
        <p:txBody>
          <a:bodyPr wrap="square" rtlCol="0">
            <a:spAutoFit/>
          </a:bodyPr>
          <a:lstStyle/>
          <a:p>
            <a:pPr marL="285750" indent="-285750">
              <a:buClr>
                <a:srgbClr val="990033"/>
              </a:buClr>
              <a:buFont typeface="Wingdings" panose="05000000000000000000" pitchFamily="2" charset="2"/>
              <a:buChar char="n"/>
            </a:pPr>
            <a:endParaRPr lang="de-DE" sz="1800"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buClr>
                <a:srgbClr val="990033"/>
              </a:buClr>
            </a:pPr>
            <a:r>
              <a:rPr lang="de-DE" sz="2000" b="1" dirty="0" smtClean="0">
                <a:solidFill>
                  <a:srgbClr val="A50021"/>
                </a:solidFill>
                <a:cs typeface="Arial" panose="020B0604020202020204" pitchFamily="34" charset="0"/>
              </a:rPr>
              <a:t>§ 3 Nr. 26a EStG </a:t>
            </a:r>
            <a:r>
              <a:rPr lang="de-DE" sz="2000" dirty="0" smtClean="0">
                <a:solidFill>
                  <a:srgbClr val="A50021"/>
                </a:solidFill>
                <a:cs typeface="Arial" panose="020B0604020202020204" pitchFamily="34" charset="0"/>
              </a:rPr>
              <a:t>(gesetzlicher Tatbestand)</a:t>
            </a:r>
            <a:endParaRPr lang="de-DE" sz="2000" dirty="0">
              <a:solidFill>
                <a:srgbClr val="A50021"/>
              </a:solidFill>
              <a:cs typeface="Arial" panose="020B0604020202020204" pitchFamily="34" charset="0"/>
            </a:endParaRPr>
          </a:p>
          <a:p>
            <a:pPr>
              <a:buClr>
                <a:srgbClr val="990033"/>
              </a:buClr>
            </a:pPr>
            <a:endParaRPr lang="de-DE" sz="1800" dirty="0" smtClean="0">
              <a:solidFill>
                <a:srgbClr val="000000"/>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dirty="0" smtClean="0">
                <a:solidFill>
                  <a:srgbClr val="000000"/>
                </a:solidFill>
                <a:ea typeface="Verdana" panose="020B0604030504040204" pitchFamily="34" charset="0"/>
                <a:cs typeface="Arial" panose="020B0604020202020204" pitchFamily="34" charset="0"/>
              </a:rPr>
              <a:t>Einnahmen aus </a:t>
            </a:r>
            <a:r>
              <a:rPr lang="de-DE" sz="1800" b="1" dirty="0" smtClean="0">
                <a:solidFill>
                  <a:srgbClr val="000000"/>
                </a:solidFill>
                <a:ea typeface="Verdana" panose="020B0604030504040204" pitchFamily="34" charset="0"/>
                <a:cs typeface="Arial" panose="020B0604020202020204" pitchFamily="34" charset="0"/>
              </a:rPr>
              <a:t>nebenberuflichen</a:t>
            </a:r>
            <a:r>
              <a:rPr lang="de-DE" sz="1800" dirty="0" smtClean="0">
                <a:solidFill>
                  <a:srgbClr val="000000"/>
                </a:solidFill>
                <a:ea typeface="Verdana" panose="020B0604030504040204" pitchFamily="34" charset="0"/>
                <a:cs typeface="Arial" panose="020B0604020202020204" pitchFamily="34" charset="0"/>
              </a:rPr>
              <a:t> Tätigkeiten</a:t>
            </a:r>
            <a:br>
              <a:rPr lang="de-DE" sz="1800" dirty="0" smtClean="0">
                <a:solidFill>
                  <a:srgbClr val="000000"/>
                </a:solidFill>
                <a:ea typeface="Verdana" panose="020B0604030504040204" pitchFamily="34" charset="0"/>
                <a:cs typeface="Arial" panose="020B0604020202020204" pitchFamily="34" charset="0"/>
              </a:rPr>
            </a:br>
            <a:endParaRPr lang="de-DE" sz="1800" dirty="0" smtClean="0">
              <a:solidFill>
                <a:srgbClr val="000000"/>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dirty="0" smtClean="0">
                <a:solidFill>
                  <a:srgbClr val="000000"/>
                </a:solidFill>
                <a:ea typeface="Verdana" panose="020B0604030504040204" pitchFamily="34" charset="0"/>
                <a:cs typeface="Arial" panose="020B0604020202020204" pitchFamily="34" charset="0"/>
              </a:rPr>
              <a:t>Im </a:t>
            </a:r>
            <a:r>
              <a:rPr lang="de-DE" sz="1800" b="1" dirty="0" smtClean="0">
                <a:solidFill>
                  <a:srgbClr val="000000"/>
                </a:solidFill>
                <a:ea typeface="Verdana" panose="020B0604030504040204" pitchFamily="34" charset="0"/>
                <a:cs typeface="Arial" panose="020B0604020202020204" pitchFamily="34" charset="0"/>
              </a:rPr>
              <a:t>Dienst</a:t>
            </a:r>
            <a:r>
              <a:rPr lang="de-DE" sz="1800" dirty="0" smtClean="0">
                <a:solidFill>
                  <a:srgbClr val="000000"/>
                </a:solidFill>
                <a:ea typeface="Verdana" panose="020B0604030504040204" pitchFamily="34" charset="0"/>
                <a:cs typeface="Arial" panose="020B0604020202020204" pitchFamily="34" charset="0"/>
              </a:rPr>
              <a:t> oder </a:t>
            </a:r>
            <a:r>
              <a:rPr lang="de-DE" sz="1800" b="1" dirty="0" smtClean="0">
                <a:solidFill>
                  <a:srgbClr val="000000"/>
                </a:solidFill>
                <a:ea typeface="Verdana" panose="020B0604030504040204" pitchFamily="34" charset="0"/>
                <a:cs typeface="Arial" panose="020B0604020202020204" pitchFamily="34" charset="0"/>
              </a:rPr>
              <a:t>Auftrag</a:t>
            </a:r>
            <a:r>
              <a:rPr lang="de-DE" sz="1800" dirty="0" smtClean="0">
                <a:solidFill>
                  <a:srgbClr val="000000"/>
                </a:solidFill>
                <a:ea typeface="Verdana" panose="020B0604030504040204" pitchFamily="34" charset="0"/>
                <a:cs typeface="Arial" panose="020B0604020202020204" pitchFamily="34" charset="0"/>
              </a:rPr>
              <a:t> einer juristischen Person des öffentlichen Rechts</a:t>
            </a:r>
          </a:p>
          <a:p>
            <a:pPr marL="0" lvl="1">
              <a:buClr>
                <a:srgbClr val="990033"/>
              </a:buClr>
            </a:pPr>
            <a:r>
              <a:rPr lang="de-DE" sz="1800" dirty="0">
                <a:solidFill>
                  <a:srgbClr val="000000"/>
                </a:solidFill>
                <a:ea typeface="Verdana" panose="020B0604030504040204" pitchFamily="34" charset="0"/>
                <a:cs typeface="Arial" panose="020B0604020202020204" pitchFamily="34" charset="0"/>
              </a:rPr>
              <a:t> </a:t>
            </a:r>
            <a:r>
              <a:rPr lang="de-DE" sz="1800" dirty="0" smtClean="0">
                <a:solidFill>
                  <a:srgbClr val="000000"/>
                </a:solidFill>
                <a:ea typeface="Verdana" panose="020B0604030504040204" pitchFamily="34" charset="0"/>
                <a:cs typeface="Arial" panose="020B0604020202020204" pitchFamily="34" charset="0"/>
              </a:rPr>
              <a:t>    oder eines gemeinnützigen Vereins</a:t>
            </a:r>
            <a:br>
              <a:rPr lang="de-DE" sz="1800" dirty="0" smtClean="0">
                <a:solidFill>
                  <a:srgbClr val="000000"/>
                </a:solidFill>
                <a:ea typeface="Verdana" panose="020B0604030504040204" pitchFamily="34" charset="0"/>
                <a:cs typeface="Arial" panose="020B0604020202020204" pitchFamily="34" charset="0"/>
              </a:rPr>
            </a:br>
            <a:endParaRPr lang="de-DE" sz="1800" dirty="0" smtClean="0">
              <a:solidFill>
                <a:srgbClr val="000000"/>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dirty="0" smtClean="0">
                <a:solidFill>
                  <a:srgbClr val="000000"/>
                </a:solidFill>
                <a:ea typeface="Verdana" panose="020B0604030504040204" pitchFamily="34" charset="0"/>
                <a:cs typeface="Arial" panose="020B0604020202020204" pitchFamily="34" charset="0"/>
              </a:rPr>
              <a:t>Zur Förderung </a:t>
            </a:r>
            <a:r>
              <a:rPr lang="de-DE" sz="1800" b="1" dirty="0" smtClean="0">
                <a:solidFill>
                  <a:srgbClr val="000000"/>
                </a:solidFill>
                <a:ea typeface="Verdana" panose="020B0604030504040204" pitchFamily="34" charset="0"/>
                <a:cs typeface="Arial" panose="020B0604020202020204" pitchFamily="34" charset="0"/>
              </a:rPr>
              <a:t>gemeinnütziger</a:t>
            </a:r>
            <a:r>
              <a:rPr lang="de-DE" sz="1800" dirty="0" smtClean="0">
                <a:solidFill>
                  <a:srgbClr val="000000"/>
                </a:solidFill>
                <a:ea typeface="Verdana" panose="020B0604030504040204" pitchFamily="34" charset="0"/>
                <a:cs typeface="Arial" panose="020B0604020202020204" pitchFamily="34" charset="0"/>
              </a:rPr>
              <a:t>, </a:t>
            </a:r>
            <a:r>
              <a:rPr lang="de-DE" sz="1800" b="1" dirty="0" smtClean="0">
                <a:solidFill>
                  <a:srgbClr val="000000"/>
                </a:solidFill>
                <a:ea typeface="Verdana" panose="020B0604030504040204" pitchFamily="34" charset="0"/>
                <a:cs typeface="Arial" panose="020B0604020202020204" pitchFamily="34" charset="0"/>
              </a:rPr>
              <a:t>mildtätiger</a:t>
            </a:r>
            <a:r>
              <a:rPr lang="de-DE" sz="1800" dirty="0" smtClean="0">
                <a:solidFill>
                  <a:srgbClr val="000000"/>
                </a:solidFill>
                <a:ea typeface="Verdana" panose="020B0604030504040204" pitchFamily="34" charset="0"/>
                <a:cs typeface="Arial" panose="020B0604020202020204" pitchFamily="34" charset="0"/>
              </a:rPr>
              <a:t> und </a:t>
            </a:r>
            <a:r>
              <a:rPr lang="de-DE" sz="1800" b="1" dirty="0" smtClean="0">
                <a:solidFill>
                  <a:srgbClr val="000000"/>
                </a:solidFill>
                <a:ea typeface="Verdana" panose="020B0604030504040204" pitchFamily="34" charset="0"/>
                <a:cs typeface="Arial" panose="020B0604020202020204" pitchFamily="34" charset="0"/>
              </a:rPr>
              <a:t>kirchlicher </a:t>
            </a:r>
            <a:r>
              <a:rPr lang="de-DE" sz="1800" dirty="0" smtClean="0">
                <a:solidFill>
                  <a:srgbClr val="000000"/>
                </a:solidFill>
                <a:ea typeface="Verdana" panose="020B0604030504040204" pitchFamily="34" charset="0"/>
                <a:cs typeface="Arial" panose="020B0604020202020204" pitchFamily="34" charset="0"/>
              </a:rPr>
              <a:t>Zwecke</a:t>
            </a:r>
            <a:br>
              <a:rPr lang="de-DE" sz="1800" dirty="0" smtClean="0">
                <a:solidFill>
                  <a:srgbClr val="000000"/>
                </a:solidFill>
                <a:ea typeface="Verdana" panose="020B0604030504040204" pitchFamily="34" charset="0"/>
                <a:cs typeface="Arial" panose="020B0604020202020204" pitchFamily="34" charset="0"/>
              </a:rPr>
            </a:br>
            <a:endParaRPr lang="de-DE" sz="1800" dirty="0" smtClean="0">
              <a:solidFill>
                <a:srgbClr val="000000"/>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dirty="0" smtClean="0">
                <a:solidFill>
                  <a:srgbClr val="000000"/>
                </a:solidFill>
                <a:ea typeface="Verdana" panose="020B0604030504040204" pitchFamily="34" charset="0"/>
                <a:cs typeface="Arial" panose="020B0604020202020204" pitchFamily="34" charset="0"/>
              </a:rPr>
              <a:t>Keine Steuerbefreiung (ganz oder teilweise) für die Einnahmen aus der Tätigkeit nach § 3 Nr. 12, 26 oder 26b EStG gewährt</a:t>
            </a:r>
            <a:br>
              <a:rPr lang="de-DE" sz="1800" dirty="0" smtClean="0">
                <a:solidFill>
                  <a:srgbClr val="000000"/>
                </a:solidFill>
                <a:ea typeface="Verdana" panose="020B0604030504040204" pitchFamily="34" charset="0"/>
                <a:cs typeface="Arial" panose="020B0604020202020204" pitchFamily="34" charset="0"/>
              </a:rPr>
            </a:br>
            <a:endParaRPr lang="de-DE" sz="1800" dirty="0" smtClean="0">
              <a:solidFill>
                <a:srgbClr val="000000"/>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dirty="0" smtClean="0">
                <a:solidFill>
                  <a:srgbClr val="000000"/>
                </a:solidFill>
                <a:ea typeface="Verdana" panose="020B0604030504040204" pitchFamily="34" charset="0"/>
                <a:cs typeface="Arial" panose="020B0604020202020204" pitchFamily="34" charset="0"/>
              </a:rPr>
              <a:t>Einnahmen sind steuerfrei bis zur Höhe von </a:t>
            </a:r>
            <a:r>
              <a:rPr lang="de-DE" sz="1800" b="1" dirty="0" smtClean="0">
                <a:solidFill>
                  <a:srgbClr val="000000"/>
                </a:solidFill>
                <a:ea typeface="Verdana" panose="020B0604030504040204" pitchFamily="34" charset="0"/>
                <a:cs typeface="Arial" panose="020B0604020202020204" pitchFamily="34" charset="0"/>
              </a:rPr>
              <a:t>720 €</a:t>
            </a:r>
            <a:r>
              <a:rPr lang="de-DE" sz="1800" dirty="0" smtClean="0">
                <a:solidFill>
                  <a:srgbClr val="000000"/>
                </a:solidFill>
                <a:ea typeface="Verdana" panose="020B0604030504040204" pitchFamily="34" charset="0"/>
                <a:cs typeface="Arial" panose="020B0604020202020204" pitchFamily="34" charset="0"/>
              </a:rPr>
              <a:t> im Jahr</a:t>
            </a:r>
            <a:br>
              <a:rPr lang="de-DE" sz="1800" dirty="0" smtClean="0">
                <a:solidFill>
                  <a:srgbClr val="000000"/>
                </a:solidFill>
                <a:ea typeface="Verdana" panose="020B0604030504040204" pitchFamily="34" charset="0"/>
                <a:cs typeface="Arial" panose="020B0604020202020204" pitchFamily="34" charset="0"/>
              </a:rPr>
            </a:br>
            <a:endParaRPr lang="de-DE" sz="1800" dirty="0" smtClean="0">
              <a:solidFill>
                <a:srgbClr val="000000"/>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dirty="0" smtClean="0">
                <a:solidFill>
                  <a:srgbClr val="000000"/>
                </a:solidFill>
                <a:ea typeface="Verdana" panose="020B0604030504040204" pitchFamily="34" charset="0"/>
                <a:cs typeface="Arial" panose="020B0604020202020204" pitchFamily="34" charset="0"/>
              </a:rPr>
              <a:t>BA- / WK-Abzug wie bei § 3 Nr. 26 EStG</a:t>
            </a:r>
            <a:endParaRPr lang="de-DE" sz="1800" dirty="0">
              <a:solidFill>
                <a:srgbClr val="000000"/>
              </a:solidFill>
              <a:ea typeface="Verdana" panose="020B0604030504040204" pitchFamily="34" charset="0"/>
              <a:cs typeface="Arial" panose="020B0604020202020204" pitchFamily="34" charset="0"/>
            </a:endParaRPr>
          </a:p>
        </p:txBody>
      </p:sp>
      <p:sp>
        <p:nvSpPr>
          <p:cNvPr id="2" name="Rechteckige Legende 1"/>
          <p:cNvSpPr/>
          <p:nvPr/>
        </p:nvSpPr>
        <p:spPr bwMode="auto">
          <a:xfrm>
            <a:off x="6156176" y="1628800"/>
            <a:ext cx="2304256" cy="288032"/>
          </a:xfrm>
          <a:prstGeom prst="wedgeRectCallout">
            <a:avLst>
              <a:gd name="adj1" fmla="val -52040"/>
              <a:gd name="adj2" fmla="val 179623"/>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dirty="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Rechteckige Legende 3"/>
          <p:cNvSpPr/>
          <p:nvPr/>
        </p:nvSpPr>
        <p:spPr bwMode="auto">
          <a:xfrm>
            <a:off x="6184200" y="1449650"/>
            <a:ext cx="2232248" cy="646331"/>
          </a:xfrm>
          <a:prstGeom prst="wedgeRectCallout">
            <a:avLst>
              <a:gd name="adj1" fmla="val -42309"/>
              <a:gd name="adj2" fmla="val 81797"/>
            </a:avLst>
          </a:prstGeom>
          <a:solidFill>
            <a:schemeClr val="accent1"/>
          </a:solidFill>
          <a:ln>
            <a:noFill/>
          </a:ln>
          <a:effectLs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lang="de-DE" sz="1400" dirty="0" smtClean="0">
                <a:cs typeface="Arial" panose="020B0604020202020204" pitchFamily="34" charset="0"/>
              </a:rPr>
              <a:t>Auf die Art der Tätigkeit kommt es im Gegensatz zu §3 Nr. 26 EStG nicht an </a:t>
            </a:r>
            <a:endParaRPr kumimoji="0" lang="de-DE" sz="1400" b="0" i="0" u="none" strike="noStrike" cap="none" normalizeH="0" baseline="0" dirty="0" smtClean="0">
              <a:ln>
                <a:noFill/>
              </a:ln>
              <a:solidFill>
                <a:srgbClr val="8F1936"/>
              </a:solidFill>
              <a:effectLst/>
              <a:cs typeface="Arial" panose="020B0604020202020204" pitchFamily="34" charset="0"/>
            </a:endParaRPr>
          </a:p>
        </p:txBody>
      </p:sp>
    </p:spTree>
    <p:extLst>
      <p:ext uri="{BB962C8B-B14F-4D97-AF65-F5344CB8AC3E}">
        <p14:creationId xmlns:p14="http://schemas.microsoft.com/office/powerpoint/2010/main" val="2486207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7"/>
          <p:cNvSpPr txBox="1">
            <a:spLocks noChangeArrowheads="1"/>
          </p:cNvSpPr>
          <p:nvPr/>
        </p:nvSpPr>
        <p:spPr bwMode="auto">
          <a:xfrm>
            <a:off x="114673" y="620688"/>
            <a:ext cx="8785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rgbClr val="8F1936"/>
                </a:solidFill>
                <a:latin typeface="Arial" panose="020B0604020202020204" pitchFamily="34" charset="0"/>
                <a:ea typeface="ＭＳ Ｐゴシック" panose="020B0600070205080204" pitchFamily="34" charset="-128"/>
              </a:defRPr>
            </a:lvl1pPr>
            <a:lvl2pPr marL="742950" indent="-285750">
              <a:defRPr sz="3200">
                <a:solidFill>
                  <a:srgbClr val="8F1936"/>
                </a:solidFill>
                <a:latin typeface="Arial" panose="020B0604020202020204" pitchFamily="34" charset="0"/>
                <a:ea typeface="ＭＳ Ｐゴシック" panose="020B0600070205080204" pitchFamily="34" charset="-128"/>
              </a:defRPr>
            </a:lvl2pPr>
            <a:lvl3pPr marL="1143000" indent="-228600">
              <a:defRPr sz="3200">
                <a:solidFill>
                  <a:srgbClr val="8F1936"/>
                </a:solidFill>
                <a:latin typeface="Arial" panose="020B0604020202020204" pitchFamily="34" charset="0"/>
                <a:ea typeface="ＭＳ Ｐゴシック" panose="020B0600070205080204" pitchFamily="34" charset="-128"/>
              </a:defRPr>
            </a:lvl3pPr>
            <a:lvl4pPr marL="1600200" indent="-228600">
              <a:defRPr sz="3200">
                <a:solidFill>
                  <a:srgbClr val="8F1936"/>
                </a:solidFill>
                <a:latin typeface="Arial" panose="020B0604020202020204" pitchFamily="34" charset="0"/>
                <a:ea typeface="ＭＳ Ｐゴシック" panose="020B0600070205080204" pitchFamily="34" charset="-128"/>
              </a:defRPr>
            </a:lvl4pPr>
            <a:lvl5pPr marL="2057400" indent="-228600">
              <a:defRPr sz="3200">
                <a:solidFill>
                  <a:srgbClr val="8F1936"/>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9pPr>
          </a:lstStyle>
          <a:p>
            <a:pPr eaLnBrk="1" hangingPunct="1"/>
            <a:r>
              <a:rPr lang="de-DE" altLang="de-DE" sz="1800" b="1" dirty="0">
                <a:solidFill>
                  <a:srgbClr val="A50021"/>
                </a:solidFill>
                <a:latin typeface="Tahoma" panose="020B0604030504040204" pitchFamily="34" charset="0"/>
                <a:cs typeface="Tahoma" panose="020B0604030504040204" pitchFamily="34" charset="0"/>
              </a:rPr>
              <a:t>	</a:t>
            </a:r>
            <a:r>
              <a:rPr lang="de-DE" altLang="de-DE" sz="2400" b="1" dirty="0" smtClean="0">
                <a:solidFill>
                  <a:srgbClr val="A50021"/>
                </a:solidFill>
                <a:cs typeface="Arial" panose="020B0604020202020204" pitchFamily="34" charset="0"/>
              </a:rPr>
              <a:t>Ehrenamtliche </a:t>
            </a:r>
            <a:r>
              <a:rPr lang="de-DE" altLang="de-DE" sz="2400" b="1" dirty="0">
                <a:solidFill>
                  <a:srgbClr val="A50021"/>
                </a:solidFill>
                <a:cs typeface="Arial" panose="020B0604020202020204" pitchFamily="34" charset="0"/>
              </a:rPr>
              <a:t>Tätigkeit</a:t>
            </a:r>
          </a:p>
        </p:txBody>
      </p:sp>
      <p:sp>
        <p:nvSpPr>
          <p:cNvPr id="3" name="Textfeld 2"/>
          <p:cNvSpPr txBox="1"/>
          <p:nvPr/>
        </p:nvSpPr>
        <p:spPr>
          <a:xfrm>
            <a:off x="899592" y="1196752"/>
            <a:ext cx="8000306" cy="2646878"/>
          </a:xfrm>
          <a:prstGeom prst="rect">
            <a:avLst/>
          </a:prstGeom>
        </p:spPr>
        <p:txBody>
          <a:bodyPr wrap="square" rtlCol="0">
            <a:spAutoFit/>
          </a:bodyPr>
          <a:lstStyle/>
          <a:p>
            <a:pPr marL="285750" indent="-285750">
              <a:buClr>
                <a:srgbClr val="990033"/>
              </a:buClr>
              <a:buFont typeface="Wingdings" panose="05000000000000000000" pitchFamily="2" charset="2"/>
              <a:buChar char="n"/>
            </a:pPr>
            <a:endParaRPr lang="de-DE" sz="1800"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buClr>
                <a:srgbClr val="990033"/>
              </a:buClr>
            </a:pPr>
            <a:r>
              <a:rPr lang="de-DE" sz="2000" b="1" dirty="0">
                <a:solidFill>
                  <a:srgbClr val="A50021"/>
                </a:solidFill>
                <a:cs typeface="Arial" panose="020B0604020202020204" pitchFamily="34" charset="0"/>
              </a:rPr>
              <a:t>Beispiele</a:t>
            </a:r>
            <a:r>
              <a:rPr lang="de-DE" sz="2000" dirty="0">
                <a:solidFill>
                  <a:srgbClr val="A50021"/>
                </a:solidFill>
                <a:cs typeface="Arial" panose="020B0604020202020204" pitchFamily="34" charset="0"/>
              </a:rPr>
              <a:t> </a:t>
            </a:r>
            <a:r>
              <a:rPr lang="de-DE" sz="2000" dirty="0" smtClean="0">
                <a:solidFill>
                  <a:srgbClr val="A50021"/>
                </a:solidFill>
                <a:cs typeface="Arial" panose="020B0604020202020204" pitchFamily="34" charset="0"/>
              </a:rPr>
              <a:t>für (nicht) </a:t>
            </a:r>
            <a:r>
              <a:rPr lang="de-DE" sz="2000" b="1" dirty="0" smtClean="0">
                <a:solidFill>
                  <a:srgbClr val="A50021"/>
                </a:solidFill>
                <a:cs typeface="Arial" panose="020B0604020202020204" pitchFamily="34" charset="0"/>
              </a:rPr>
              <a:t>begünstigte </a:t>
            </a:r>
            <a:r>
              <a:rPr lang="de-DE" sz="2000" b="1" dirty="0">
                <a:solidFill>
                  <a:srgbClr val="A50021"/>
                </a:solidFill>
                <a:cs typeface="Arial" panose="020B0604020202020204" pitchFamily="34" charset="0"/>
              </a:rPr>
              <a:t>Tätigkeiten </a:t>
            </a:r>
            <a:r>
              <a:rPr lang="de-DE" sz="2000" dirty="0" smtClean="0">
                <a:solidFill>
                  <a:srgbClr val="A50021"/>
                </a:solidFill>
                <a:cs typeface="Arial" panose="020B0604020202020204" pitchFamily="34" charset="0"/>
              </a:rPr>
              <a:t>i.S. des </a:t>
            </a:r>
            <a:br>
              <a:rPr lang="de-DE" sz="2000" dirty="0" smtClean="0">
                <a:solidFill>
                  <a:srgbClr val="A50021"/>
                </a:solidFill>
                <a:cs typeface="Arial" panose="020B0604020202020204" pitchFamily="34" charset="0"/>
              </a:rPr>
            </a:br>
            <a:r>
              <a:rPr lang="de-DE" sz="2000" dirty="0" smtClean="0">
                <a:solidFill>
                  <a:srgbClr val="A50021"/>
                </a:solidFill>
                <a:cs typeface="Arial" panose="020B0604020202020204" pitchFamily="34" charset="0"/>
              </a:rPr>
              <a:t>§ 3 Nr. 26a EStG</a:t>
            </a:r>
            <a:br>
              <a:rPr lang="de-DE" sz="2000" dirty="0" smtClean="0">
                <a:solidFill>
                  <a:srgbClr val="A50021"/>
                </a:solidFill>
                <a:cs typeface="Arial" panose="020B0604020202020204" pitchFamily="34" charset="0"/>
              </a:rPr>
            </a:br>
            <a:endParaRPr lang="de-DE" sz="1800" dirty="0" smtClean="0">
              <a:solidFill>
                <a:srgbClr val="000000"/>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dirty="0" smtClean="0">
                <a:solidFill>
                  <a:srgbClr val="000000"/>
                </a:solidFill>
                <a:ea typeface="Verdana" panose="020B0604030504040204" pitchFamily="34" charset="0"/>
                <a:cs typeface="Arial" panose="020B0604020202020204" pitchFamily="34" charset="0"/>
              </a:rPr>
              <a:t>Vorstandsmitglieder eines gemeinnützigen Vereins</a:t>
            </a:r>
            <a:br>
              <a:rPr lang="de-DE" sz="1800" dirty="0" smtClean="0">
                <a:solidFill>
                  <a:srgbClr val="000000"/>
                </a:solidFill>
                <a:ea typeface="Verdana" panose="020B0604030504040204" pitchFamily="34" charset="0"/>
                <a:cs typeface="Arial" panose="020B0604020202020204" pitchFamily="34" charset="0"/>
              </a:rPr>
            </a:br>
            <a:endParaRPr lang="de-DE" sz="1800" dirty="0" smtClean="0">
              <a:solidFill>
                <a:srgbClr val="000000"/>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dirty="0" smtClean="0">
                <a:solidFill>
                  <a:srgbClr val="000000"/>
                </a:solidFill>
                <a:ea typeface="Verdana" panose="020B0604030504040204" pitchFamily="34" charset="0"/>
                <a:cs typeface="Arial" panose="020B0604020202020204" pitchFamily="34" charset="0"/>
              </a:rPr>
              <a:t>Kassierer, Schriftführer, Platzwart, Reinigungskräfte bei einem gemeinnützigem Verein, Schiedsrichter, Hausmeister</a:t>
            </a:r>
            <a:br>
              <a:rPr lang="de-DE" sz="1800" dirty="0" smtClean="0">
                <a:solidFill>
                  <a:srgbClr val="000000"/>
                </a:solidFill>
                <a:ea typeface="Verdana" panose="020B0604030504040204" pitchFamily="34" charset="0"/>
                <a:cs typeface="Arial" panose="020B0604020202020204" pitchFamily="34" charset="0"/>
              </a:rPr>
            </a:br>
            <a:endParaRPr lang="de-DE" sz="1800" dirty="0" smtClean="0">
              <a:solidFill>
                <a:srgbClr val="000000"/>
              </a:solidFill>
              <a:ea typeface="Verdana" panose="020B0604030504040204" pitchFamily="34" charset="0"/>
              <a:cs typeface="Arial" panose="020B0604020202020204" pitchFamily="34" charset="0"/>
            </a:endParaRPr>
          </a:p>
        </p:txBody>
      </p:sp>
      <p:sp>
        <p:nvSpPr>
          <p:cNvPr id="2" name="Rechteckige Legende 1"/>
          <p:cNvSpPr/>
          <p:nvPr/>
        </p:nvSpPr>
        <p:spPr bwMode="auto">
          <a:xfrm>
            <a:off x="6156176" y="1628800"/>
            <a:ext cx="2304256" cy="288032"/>
          </a:xfrm>
          <a:prstGeom prst="wedgeRectCallout">
            <a:avLst>
              <a:gd name="adj1" fmla="val -52040"/>
              <a:gd name="adj2" fmla="val 179623"/>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dirty="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Textfeld 3"/>
          <p:cNvSpPr txBox="1"/>
          <p:nvPr/>
        </p:nvSpPr>
        <p:spPr>
          <a:xfrm>
            <a:off x="1358284" y="3625805"/>
            <a:ext cx="6984776" cy="830997"/>
          </a:xfrm>
          <a:prstGeom prst="rect">
            <a:avLst/>
          </a:prstGeom>
          <a:noFill/>
        </p:spPr>
        <p:txBody>
          <a:bodyPr wrap="square" rtlCol="0">
            <a:spAutoFit/>
          </a:bodyPr>
          <a:lstStyle/>
          <a:p>
            <a:r>
              <a:rPr lang="de-DE" sz="2400" dirty="0" smtClean="0"/>
              <a:t>Zahlung nur zulässig, wenn dies nach der   </a:t>
            </a:r>
          </a:p>
          <a:p>
            <a:r>
              <a:rPr lang="de-DE" sz="2400" dirty="0" smtClean="0"/>
              <a:t>Satzung ausdrücklich erlaubt ist.</a:t>
            </a:r>
            <a:endParaRPr lang="de-DE" sz="2400" dirty="0"/>
          </a:p>
        </p:txBody>
      </p:sp>
      <p:sp>
        <p:nvSpPr>
          <p:cNvPr id="5" name="Textfeld 4"/>
          <p:cNvSpPr txBox="1"/>
          <p:nvPr/>
        </p:nvSpPr>
        <p:spPr>
          <a:xfrm>
            <a:off x="1070252" y="3665641"/>
            <a:ext cx="288032" cy="769441"/>
          </a:xfrm>
          <a:prstGeom prst="rect">
            <a:avLst/>
          </a:prstGeom>
          <a:noFill/>
        </p:spPr>
        <p:txBody>
          <a:bodyPr wrap="square" rtlCol="0">
            <a:spAutoFit/>
          </a:bodyPr>
          <a:lstStyle/>
          <a:p>
            <a:r>
              <a:rPr lang="de-DE" sz="4400" dirty="0" smtClean="0"/>
              <a:t>!</a:t>
            </a:r>
            <a:endParaRPr lang="de-DE" sz="4400" dirty="0"/>
          </a:p>
        </p:txBody>
      </p:sp>
      <p:sp>
        <p:nvSpPr>
          <p:cNvPr id="6" name="Textfeld 5"/>
          <p:cNvSpPr txBox="1"/>
          <p:nvPr/>
        </p:nvSpPr>
        <p:spPr>
          <a:xfrm>
            <a:off x="1070252" y="4559163"/>
            <a:ext cx="6742197" cy="1384995"/>
          </a:xfrm>
          <a:prstGeom prst="rect">
            <a:avLst/>
          </a:prstGeom>
          <a:noFill/>
        </p:spPr>
        <p:txBody>
          <a:bodyPr wrap="square" rtlCol="0">
            <a:spAutoFit/>
          </a:bodyPr>
          <a:lstStyle/>
          <a:p>
            <a:pPr algn="ctr"/>
            <a:r>
              <a:rPr lang="de-DE" sz="1400" dirty="0" smtClean="0"/>
              <a:t>§ 6 </a:t>
            </a:r>
          </a:p>
          <a:p>
            <a:r>
              <a:rPr lang="de-DE" sz="1400" dirty="0" smtClean="0"/>
              <a:t>Die Vereins- und Organämter werden grundsätzlich ehrenamtlich ausgeübt.</a:t>
            </a:r>
          </a:p>
          <a:p>
            <a:r>
              <a:rPr lang="de-DE" sz="1400" dirty="0" smtClean="0"/>
              <a:t>Bei Bedarf können Satzungsämter im Rahmen der haushaltsrechtlichen Möglichkeiten entgeltlich auf der Grundlage eines Dienstvertrags oder gegen Zahlung einer Aufwandsentschädigung nach § 3 Nr. 26a (Ehrenamtspauschale) ausgeübt werden.</a:t>
            </a:r>
            <a:endParaRPr lang="de-DE" sz="1400" dirty="0"/>
          </a:p>
        </p:txBody>
      </p:sp>
      <p:sp>
        <p:nvSpPr>
          <p:cNvPr id="7" name="Rechteck 6"/>
          <p:cNvSpPr/>
          <p:nvPr/>
        </p:nvSpPr>
        <p:spPr bwMode="auto">
          <a:xfrm>
            <a:off x="1070252" y="4585036"/>
            <a:ext cx="6742108" cy="13642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Rechteck 7"/>
          <p:cNvSpPr/>
          <p:nvPr/>
        </p:nvSpPr>
        <p:spPr bwMode="auto">
          <a:xfrm>
            <a:off x="1070252" y="4585036"/>
            <a:ext cx="6742108" cy="1376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9" name="Rechteck 8"/>
          <p:cNvSpPr/>
          <p:nvPr/>
        </p:nvSpPr>
        <p:spPr bwMode="auto">
          <a:xfrm>
            <a:off x="1070252" y="4572418"/>
            <a:ext cx="6886124" cy="14510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10" name="Rechteck 9"/>
          <p:cNvSpPr/>
          <p:nvPr/>
        </p:nvSpPr>
        <p:spPr bwMode="auto">
          <a:xfrm>
            <a:off x="1070252" y="4536098"/>
            <a:ext cx="6742108" cy="1413182"/>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12" name="Pfeil nach rechts 11"/>
          <p:cNvSpPr/>
          <p:nvPr/>
        </p:nvSpPr>
        <p:spPr bwMode="auto">
          <a:xfrm>
            <a:off x="1070252" y="6165304"/>
            <a:ext cx="396000" cy="180000"/>
          </a:xfrm>
          <a:prstGeom prst="rightArrow">
            <a:avLst>
              <a:gd name="adj1" fmla="val 50000"/>
              <a:gd name="adj2" fmla="val 60701"/>
            </a:avLst>
          </a:prstGeom>
          <a:solidFill>
            <a:schemeClr val="tx2"/>
          </a:solidFill>
          <a:ln>
            <a:noFill/>
          </a:ln>
          <a:effectLs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13" name="Textfeld 12"/>
          <p:cNvSpPr txBox="1"/>
          <p:nvPr/>
        </p:nvSpPr>
        <p:spPr>
          <a:xfrm>
            <a:off x="1466252" y="6103406"/>
            <a:ext cx="6677405" cy="338554"/>
          </a:xfrm>
          <a:prstGeom prst="rect">
            <a:avLst/>
          </a:prstGeom>
          <a:noFill/>
        </p:spPr>
        <p:txBody>
          <a:bodyPr wrap="none" rtlCol="0">
            <a:spAutoFit/>
          </a:bodyPr>
          <a:lstStyle/>
          <a:p>
            <a:r>
              <a:rPr lang="de-DE" sz="1600" dirty="0" smtClean="0"/>
              <a:t>Regelung muss getroffen sein </a:t>
            </a:r>
            <a:r>
              <a:rPr lang="de-DE" sz="1600" b="1" dirty="0" smtClean="0"/>
              <a:t>bevor</a:t>
            </a:r>
            <a:r>
              <a:rPr lang="de-DE" sz="1600" dirty="0" smtClean="0"/>
              <a:t> mit der Tätigkeit begonnen wurde.</a:t>
            </a:r>
            <a:endParaRPr lang="de-DE" sz="1600" dirty="0"/>
          </a:p>
        </p:txBody>
      </p:sp>
    </p:spTree>
    <p:extLst>
      <p:ext uri="{BB962C8B-B14F-4D97-AF65-F5344CB8AC3E}">
        <p14:creationId xmlns:p14="http://schemas.microsoft.com/office/powerpoint/2010/main" val="3046592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0" grpId="0" animBg="1"/>
      <p:bldP spid="12" grpId="0" animBg="1"/>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ige Legende 1"/>
          <p:cNvSpPr/>
          <p:nvPr/>
        </p:nvSpPr>
        <p:spPr bwMode="auto">
          <a:xfrm>
            <a:off x="6156176" y="1628800"/>
            <a:ext cx="2304256" cy="288032"/>
          </a:xfrm>
          <a:prstGeom prst="wedgeRectCallout">
            <a:avLst>
              <a:gd name="adj1" fmla="val -52040"/>
              <a:gd name="adj2" fmla="val 179623"/>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dirty="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7" name="Rechteck 6"/>
          <p:cNvSpPr/>
          <p:nvPr/>
        </p:nvSpPr>
        <p:spPr bwMode="auto">
          <a:xfrm>
            <a:off x="1070252" y="4585036"/>
            <a:ext cx="6742108" cy="13642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Rechteck 7"/>
          <p:cNvSpPr/>
          <p:nvPr/>
        </p:nvSpPr>
        <p:spPr bwMode="auto">
          <a:xfrm>
            <a:off x="1070252" y="4585036"/>
            <a:ext cx="6742108" cy="1376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11" name="Textfeld 10"/>
          <p:cNvSpPr txBox="1"/>
          <p:nvPr/>
        </p:nvSpPr>
        <p:spPr>
          <a:xfrm>
            <a:off x="610288" y="2281437"/>
            <a:ext cx="7793993" cy="646331"/>
          </a:xfrm>
          <a:prstGeom prst="rect">
            <a:avLst/>
          </a:prstGeom>
          <a:noFill/>
        </p:spPr>
        <p:txBody>
          <a:bodyPr wrap="none" rtlCol="0">
            <a:spAutoFit/>
          </a:bodyPr>
          <a:lstStyle/>
          <a:p>
            <a:r>
              <a:rPr lang="de-DE" sz="3600" dirty="0" smtClean="0"/>
              <a:t>Vielen Dank für Ihre Aufmerksamkeit.</a:t>
            </a:r>
            <a:endParaRPr lang="de-DE" sz="3600" dirty="0"/>
          </a:p>
        </p:txBody>
      </p:sp>
      <p:pic>
        <p:nvPicPr>
          <p:cNvPr id="18" name="Grafik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5816" y="3179902"/>
            <a:ext cx="2819794" cy="2810267"/>
          </a:xfrm>
          <a:prstGeom prst="rect">
            <a:avLst/>
          </a:prstGeom>
        </p:spPr>
      </p:pic>
      <p:sp>
        <p:nvSpPr>
          <p:cNvPr id="3" name="Rechteck 2"/>
          <p:cNvSpPr/>
          <p:nvPr/>
        </p:nvSpPr>
        <p:spPr bwMode="auto">
          <a:xfrm>
            <a:off x="3995936" y="4437112"/>
            <a:ext cx="288032" cy="360040"/>
          </a:xfrm>
          <a:prstGeom prst="rect">
            <a:avLst/>
          </a:prstGeom>
          <a:solidFill>
            <a:schemeClr val="bg1"/>
          </a:solidFill>
          <a:ln>
            <a:noFill/>
          </a:ln>
          <a:effectLs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045900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7"/>
          <p:cNvSpPr txBox="1">
            <a:spLocks noChangeArrowheads="1"/>
          </p:cNvSpPr>
          <p:nvPr/>
        </p:nvSpPr>
        <p:spPr bwMode="auto">
          <a:xfrm>
            <a:off x="114673" y="620688"/>
            <a:ext cx="8785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rgbClr val="8F1936"/>
                </a:solidFill>
                <a:latin typeface="Arial" panose="020B0604020202020204" pitchFamily="34" charset="0"/>
                <a:ea typeface="ＭＳ Ｐゴシック" panose="020B0600070205080204" pitchFamily="34" charset="-128"/>
              </a:defRPr>
            </a:lvl1pPr>
            <a:lvl2pPr marL="742950" indent="-285750">
              <a:defRPr sz="3200">
                <a:solidFill>
                  <a:srgbClr val="8F1936"/>
                </a:solidFill>
                <a:latin typeface="Arial" panose="020B0604020202020204" pitchFamily="34" charset="0"/>
                <a:ea typeface="ＭＳ Ｐゴシック" panose="020B0600070205080204" pitchFamily="34" charset="-128"/>
              </a:defRPr>
            </a:lvl2pPr>
            <a:lvl3pPr marL="1143000" indent="-228600">
              <a:defRPr sz="3200">
                <a:solidFill>
                  <a:srgbClr val="8F1936"/>
                </a:solidFill>
                <a:latin typeface="Arial" panose="020B0604020202020204" pitchFamily="34" charset="0"/>
                <a:ea typeface="ＭＳ Ｐゴシック" panose="020B0600070205080204" pitchFamily="34" charset="-128"/>
              </a:defRPr>
            </a:lvl3pPr>
            <a:lvl4pPr marL="1600200" indent="-228600">
              <a:defRPr sz="3200">
                <a:solidFill>
                  <a:srgbClr val="8F1936"/>
                </a:solidFill>
                <a:latin typeface="Arial" panose="020B0604020202020204" pitchFamily="34" charset="0"/>
                <a:ea typeface="ＭＳ Ｐゴシック" panose="020B0600070205080204" pitchFamily="34" charset="-128"/>
              </a:defRPr>
            </a:lvl4pPr>
            <a:lvl5pPr marL="2057400" indent="-228600">
              <a:defRPr sz="3200">
                <a:solidFill>
                  <a:srgbClr val="8F1936"/>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9pPr>
          </a:lstStyle>
          <a:p>
            <a:pPr eaLnBrk="1" hangingPunct="1"/>
            <a:r>
              <a:rPr lang="de-DE" altLang="de-DE" sz="1800" b="1" dirty="0">
                <a:solidFill>
                  <a:srgbClr val="A50021"/>
                </a:solidFill>
                <a:latin typeface="Tahoma" panose="020B0604030504040204" pitchFamily="34" charset="0"/>
                <a:cs typeface="Tahoma" panose="020B0604030504040204" pitchFamily="34" charset="0"/>
              </a:rPr>
              <a:t>	</a:t>
            </a:r>
            <a:r>
              <a:rPr lang="de-DE" altLang="de-DE" sz="2400" b="1" dirty="0" smtClean="0">
                <a:solidFill>
                  <a:srgbClr val="A50021"/>
                </a:solidFill>
                <a:cs typeface="Arial" panose="020B0604020202020204" pitchFamily="34" charset="0"/>
              </a:rPr>
              <a:t>Nebenberufliche Tätigkeit</a:t>
            </a:r>
            <a:endParaRPr lang="de-DE" altLang="de-DE" sz="2400" b="1" dirty="0">
              <a:solidFill>
                <a:srgbClr val="A50021"/>
              </a:solidFill>
              <a:cs typeface="Arial" panose="020B0604020202020204" pitchFamily="34" charset="0"/>
            </a:endParaRPr>
          </a:p>
        </p:txBody>
      </p:sp>
      <p:sp>
        <p:nvSpPr>
          <p:cNvPr id="3" name="Textfeld 2"/>
          <p:cNvSpPr txBox="1"/>
          <p:nvPr/>
        </p:nvSpPr>
        <p:spPr>
          <a:xfrm>
            <a:off x="899592" y="1484784"/>
            <a:ext cx="8000306" cy="4370427"/>
          </a:xfrm>
          <a:prstGeom prst="rect">
            <a:avLst/>
          </a:prstGeom>
        </p:spPr>
        <p:txBody>
          <a:bodyPr wrap="square" rtlCol="0">
            <a:spAutoFit/>
          </a:bodyPr>
          <a:lstStyle/>
          <a:p>
            <a:pPr>
              <a:buClr>
                <a:srgbClr val="990033"/>
              </a:buClr>
            </a:pPr>
            <a:r>
              <a:rPr lang="de-DE" sz="2000" b="1" dirty="0" smtClean="0">
                <a:solidFill>
                  <a:srgbClr val="A50021"/>
                </a:solidFill>
                <a:cs typeface="Arial" panose="020B0604020202020204" pitchFamily="34" charset="0"/>
              </a:rPr>
              <a:t>§ 3 Nr. 26 EStG </a:t>
            </a:r>
            <a:r>
              <a:rPr lang="de-DE" sz="2000" dirty="0" smtClean="0">
                <a:solidFill>
                  <a:srgbClr val="A50021"/>
                </a:solidFill>
                <a:cs typeface="Arial" panose="020B0604020202020204" pitchFamily="34" charset="0"/>
              </a:rPr>
              <a:t>(gesetzlicher Tatbestand)</a:t>
            </a:r>
            <a:br>
              <a:rPr lang="de-DE" sz="2000" dirty="0" smtClean="0">
                <a:solidFill>
                  <a:srgbClr val="A50021"/>
                </a:solidFill>
                <a:cs typeface="Arial" panose="020B0604020202020204" pitchFamily="34" charset="0"/>
              </a:rPr>
            </a:br>
            <a:endParaRPr lang="de-DE" sz="800" dirty="0">
              <a:solidFill>
                <a:srgbClr val="A50021"/>
              </a:solidFill>
              <a:cs typeface="Arial" panose="020B0604020202020204" pitchFamily="34" charset="0"/>
            </a:endParaRPr>
          </a:p>
          <a:p>
            <a:pPr>
              <a:buClr>
                <a:srgbClr val="990033"/>
              </a:buClr>
            </a:pPr>
            <a:endParaRPr lang="de-DE" sz="800" dirty="0" smtClean="0">
              <a:solidFill>
                <a:srgbClr val="000000"/>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dirty="0" smtClean="0">
                <a:solidFill>
                  <a:srgbClr val="000000"/>
                </a:solidFill>
                <a:ea typeface="Verdana" panose="020B0604030504040204" pitchFamily="34" charset="0"/>
                <a:cs typeface="Arial" panose="020B0604020202020204" pitchFamily="34" charset="0"/>
              </a:rPr>
              <a:t>Einnahmen aus </a:t>
            </a:r>
            <a:r>
              <a:rPr lang="de-DE" sz="1800" b="1" dirty="0" smtClean="0">
                <a:solidFill>
                  <a:schemeClr val="tx1"/>
                </a:solidFill>
                <a:ea typeface="Verdana" panose="020B0604030504040204" pitchFamily="34" charset="0"/>
                <a:cs typeface="Arial" panose="020B0604020202020204" pitchFamily="34" charset="0"/>
              </a:rPr>
              <a:t>nebenberuflichen</a:t>
            </a:r>
            <a:r>
              <a:rPr lang="de-DE" sz="1800" dirty="0" smtClean="0">
                <a:solidFill>
                  <a:srgbClr val="000000"/>
                </a:solidFill>
                <a:ea typeface="Verdana" panose="020B0604030504040204" pitchFamily="34" charset="0"/>
                <a:cs typeface="Arial" panose="020B0604020202020204" pitchFamily="34" charset="0"/>
              </a:rPr>
              <a:t> Tätigkeiten</a:t>
            </a:r>
            <a:br>
              <a:rPr lang="de-DE" sz="1800" dirty="0" smtClean="0">
                <a:solidFill>
                  <a:srgbClr val="000000"/>
                </a:solidFill>
                <a:ea typeface="Verdana" panose="020B0604030504040204" pitchFamily="34" charset="0"/>
                <a:cs typeface="Arial" panose="020B0604020202020204" pitchFamily="34" charset="0"/>
              </a:rPr>
            </a:br>
            <a:endParaRPr lang="de-DE" sz="1800" dirty="0" smtClean="0">
              <a:solidFill>
                <a:srgbClr val="000000"/>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b="1" dirty="0" smtClean="0">
                <a:solidFill>
                  <a:srgbClr val="000000"/>
                </a:solidFill>
                <a:ea typeface="Verdana" panose="020B0604030504040204" pitchFamily="34" charset="0"/>
                <a:cs typeface="Arial" panose="020B0604020202020204" pitchFamily="34" charset="0"/>
              </a:rPr>
              <a:t>Begünstigte Tätigkeiten</a:t>
            </a:r>
            <a:r>
              <a:rPr lang="de-DE" sz="1800" dirty="0" smtClean="0">
                <a:solidFill>
                  <a:srgbClr val="000000"/>
                </a:solidFill>
                <a:ea typeface="Verdana" panose="020B0604030504040204" pitchFamily="34" charset="0"/>
                <a:cs typeface="Arial" panose="020B0604020202020204" pitchFamily="34" charset="0"/>
              </a:rPr>
              <a:t>:</a:t>
            </a:r>
            <a:r>
              <a:rPr lang="de-DE" sz="800" dirty="0" smtClean="0">
                <a:solidFill>
                  <a:srgbClr val="000000"/>
                </a:solidFill>
                <a:ea typeface="Verdana" panose="020B0604030504040204" pitchFamily="34" charset="0"/>
                <a:cs typeface="Arial" panose="020B0604020202020204" pitchFamily="34" charset="0"/>
              </a:rPr>
              <a:t/>
            </a:r>
            <a:br>
              <a:rPr lang="de-DE" sz="800" dirty="0" smtClean="0">
                <a:solidFill>
                  <a:srgbClr val="000000"/>
                </a:solidFill>
                <a:ea typeface="Verdana" panose="020B0604030504040204" pitchFamily="34" charset="0"/>
                <a:cs typeface="Arial" panose="020B0604020202020204" pitchFamily="34" charset="0"/>
              </a:rPr>
            </a:br>
            <a:endParaRPr lang="de-DE" sz="800" dirty="0" smtClean="0">
              <a:solidFill>
                <a:srgbClr val="000000"/>
              </a:solidFill>
              <a:ea typeface="Verdana" panose="020B0604030504040204" pitchFamily="34" charset="0"/>
              <a:cs typeface="Arial" panose="020B0604020202020204" pitchFamily="34" charset="0"/>
            </a:endParaRPr>
          </a:p>
          <a:p>
            <a:pPr marL="742950" lvl="2" indent="-285750">
              <a:buClr>
                <a:srgbClr val="990033"/>
              </a:buClr>
              <a:buFont typeface="Wingdings" panose="05000000000000000000" pitchFamily="2" charset="2"/>
              <a:buChar char="Ø"/>
            </a:pPr>
            <a:r>
              <a:rPr lang="de-DE" sz="1800" dirty="0" smtClean="0">
                <a:solidFill>
                  <a:srgbClr val="000000"/>
                </a:solidFill>
                <a:ea typeface="Verdana" panose="020B0604030504040204" pitchFamily="34" charset="0"/>
                <a:cs typeface="Arial" panose="020B0604020202020204" pitchFamily="34" charset="0"/>
              </a:rPr>
              <a:t>Übungsleiter, Ausbilder, Erzieher, Betreuer oder vergleichbar</a:t>
            </a:r>
          </a:p>
          <a:p>
            <a:pPr marL="742950" lvl="2" indent="-285750">
              <a:buClr>
                <a:srgbClr val="990033"/>
              </a:buClr>
              <a:buFont typeface="Wingdings" panose="05000000000000000000" pitchFamily="2" charset="2"/>
              <a:buChar char="Ø"/>
            </a:pPr>
            <a:r>
              <a:rPr lang="de-DE" sz="1800" dirty="0" smtClean="0">
                <a:solidFill>
                  <a:srgbClr val="000000"/>
                </a:solidFill>
                <a:ea typeface="Verdana" panose="020B0604030504040204" pitchFamily="34" charset="0"/>
                <a:cs typeface="Arial" panose="020B0604020202020204" pitchFamily="34" charset="0"/>
              </a:rPr>
              <a:t>Künstlerische Tätigkeiten</a:t>
            </a:r>
          </a:p>
          <a:p>
            <a:pPr marL="742950" lvl="2" indent="-285750">
              <a:buClr>
                <a:srgbClr val="990033"/>
              </a:buClr>
              <a:buFont typeface="Wingdings" panose="05000000000000000000" pitchFamily="2" charset="2"/>
              <a:buChar char="Ø"/>
            </a:pPr>
            <a:r>
              <a:rPr lang="de-DE" sz="1800" dirty="0" smtClean="0">
                <a:solidFill>
                  <a:srgbClr val="000000"/>
                </a:solidFill>
                <a:ea typeface="Verdana" panose="020B0604030504040204" pitchFamily="34" charset="0"/>
                <a:cs typeface="Arial" panose="020B0604020202020204" pitchFamily="34" charset="0"/>
              </a:rPr>
              <a:t>Pflege alter, kranker und behinderter Menschen</a:t>
            </a:r>
            <a:br>
              <a:rPr lang="de-DE" sz="1800" dirty="0" smtClean="0">
                <a:solidFill>
                  <a:srgbClr val="000000"/>
                </a:solidFill>
                <a:ea typeface="Verdana" panose="020B0604030504040204" pitchFamily="34" charset="0"/>
                <a:cs typeface="Arial" panose="020B0604020202020204" pitchFamily="34" charset="0"/>
              </a:rPr>
            </a:br>
            <a:endParaRPr lang="de-DE" sz="1800" dirty="0" smtClean="0">
              <a:solidFill>
                <a:srgbClr val="000000"/>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dirty="0" smtClean="0">
                <a:solidFill>
                  <a:srgbClr val="000000"/>
                </a:solidFill>
                <a:ea typeface="Verdana" panose="020B0604030504040204" pitchFamily="34" charset="0"/>
                <a:cs typeface="Arial" panose="020B0604020202020204" pitchFamily="34" charset="0"/>
              </a:rPr>
              <a:t>Im </a:t>
            </a:r>
            <a:r>
              <a:rPr lang="de-DE" sz="1800" b="1" dirty="0" smtClean="0">
                <a:solidFill>
                  <a:schemeClr val="tx1"/>
                </a:solidFill>
                <a:ea typeface="Verdana" panose="020B0604030504040204" pitchFamily="34" charset="0"/>
                <a:cs typeface="Arial" panose="020B0604020202020204" pitchFamily="34" charset="0"/>
              </a:rPr>
              <a:t>Dienst</a:t>
            </a:r>
            <a:r>
              <a:rPr lang="de-DE" sz="1800" dirty="0" smtClean="0">
                <a:solidFill>
                  <a:srgbClr val="000000"/>
                </a:solidFill>
                <a:ea typeface="Verdana" panose="020B0604030504040204" pitchFamily="34" charset="0"/>
                <a:cs typeface="Arial" panose="020B0604020202020204" pitchFamily="34" charset="0"/>
              </a:rPr>
              <a:t> oder </a:t>
            </a:r>
            <a:r>
              <a:rPr lang="de-DE" sz="1800" b="1" dirty="0" smtClean="0">
                <a:solidFill>
                  <a:schemeClr val="tx1"/>
                </a:solidFill>
                <a:ea typeface="Verdana" panose="020B0604030504040204" pitchFamily="34" charset="0"/>
                <a:cs typeface="Arial" panose="020B0604020202020204" pitchFamily="34" charset="0"/>
              </a:rPr>
              <a:t>Auftrag</a:t>
            </a:r>
            <a:r>
              <a:rPr lang="de-DE" sz="1800" dirty="0" smtClean="0">
                <a:solidFill>
                  <a:srgbClr val="000000"/>
                </a:solidFill>
                <a:ea typeface="Verdana" panose="020B0604030504040204" pitchFamily="34" charset="0"/>
                <a:cs typeface="Arial" panose="020B0604020202020204" pitchFamily="34" charset="0"/>
              </a:rPr>
              <a:t> einer juristischen Person des öffentlichen Rechts </a:t>
            </a:r>
          </a:p>
          <a:p>
            <a:pPr marL="0" lvl="1">
              <a:buClr>
                <a:srgbClr val="990033"/>
              </a:buClr>
            </a:pPr>
            <a:r>
              <a:rPr lang="de-DE" sz="1800" dirty="0" smtClean="0">
                <a:solidFill>
                  <a:srgbClr val="000000"/>
                </a:solidFill>
                <a:ea typeface="Verdana" panose="020B0604030504040204" pitchFamily="34" charset="0"/>
                <a:cs typeface="Arial" panose="020B0604020202020204" pitchFamily="34" charset="0"/>
              </a:rPr>
              <a:t>    oder eines gemeinnützigen Vereins</a:t>
            </a:r>
            <a:br>
              <a:rPr lang="de-DE" sz="1800" dirty="0" smtClean="0">
                <a:solidFill>
                  <a:srgbClr val="000000"/>
                </a:solidFill>
                <a:ea typeface="Verdana" panose="020B0604030504040204" pitchFamily="34" charset="0"/>
                <a:cs typeface="Arial" panose="020B0604020202020204" pitchFamily="34" charset="0"/>
              </a:rPr>
            </a:br>
            <a:endParaRPr lang="de-DE" sz="1800" dirty="0" smtClean="0">
              <a:solidFill>
                <a:srgbClr val="000000"/>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dirty="0" smtClean="0">
                <a:solidFill>
                  <a:srgbClr val="000000"/>
                </a:solidFill>
                <a:ea typeface="Verdana" panose="020B0604030504040204" pitchFamily="34" charset="0"/>
                <a:cs typeface="Arial" panose="020B0604020202020204" pitchFamily="34" charset="0"/>
              </a:rPr>
              <a:t>Förderung </a:t>
            </a:r>
            <a:r>
              <a:rPr lang="de-DE" sz="1800" b="1" dirty="0" smtClean="0">
                <a:solidFill>
                  <a:schemeClr val="tx1"/>
                </a:solidFill>
                <a:ea typeface="Verdana" panose="020B0604030504040204" pitchFamily="34" charset="0"/>
                <a:cs typeface="Arial" panose="020B0604020202020204" pitchFamily="34" charset="0"/>
              </a:rPr>
              <a:t>gemeinnütziger</a:t>
            </a:r>
            <a:r>
              <a:rPr lang="de-DE" sz="1800" dirty="0" smtClean="0">
                <a:solidFill>
                  <a:schemeClr val="tx1"/>
                </a:solidFill>
                <a:ea typeface="Verdana" panose="020B0604030504040204" pitchFamily="34" charset="0"/>
                <a:cs typeface="Arial" panose="020B0604020202020204" pitchFamily="34" charset="0"/>
              </a:rPr>
              <a:t>, </a:t>
            </a:r>
            <a:r>
              <a:rPr lang="de-DE" sz="1800" b="1" dirty="0" smtClean="0">
                <a:solidFill>
                  <a:schemeClr val="tx1"/>
                </a:solidFill>
                <a:ea typeface="Verdana" panose="020B0604030504040204" pitchFamily="34" charset="0"/>
                <a:cs typeface="Arial" panose="020B0604020202020204" pitchFamily="34" charset="0"/>
              </a:rPr>
              <a:t>mildtätiger</a:t>
            </a:r>
            <a:r>
              <a:rPr lang="de-DE" sz="1800" dirty="0" smtClean="0">
                <a:solidFill>
                  <a:schemeClr val="tx1"/>
                </a:solidFill>
                <a:ea typeface="Verdana" panose="020B0604030504040204" pitchFamily="34" charset="0"/>
                <a:cs typeface="Arial" panose="020B0604020202020204" pitchFamily="34" charset="0"/>
              </a:rPr>
              <a:t> und </a:t>
            </a:r>
            <a:r>
              <a:rPr lang="de-DE" sz="1800" b="1" dirty="0" smtClean="0">
                <a:solidFill>
                  <a:schemeClr val="tx1"/>
                </a:solidFill>
                <a:ea typeface="Verdana" panose="020B0604030504040204" pitchFamily="34" charset="0"/>
                <a:cs typeface="Arial" panose="020B0604020202020204" pitchFamily="34" charset="0"/>
              </a:rPr>
              <a:t>kirchlicher</a:t>
            </a:r>
            <a:r>
              <a:rPr lang="de-DE" sz="1800" dirty="0" smtClean="0">
                <a:solidFill>
                  <a:schemeClr val="tx1"/>
                </a:solidFill>
                <a:ea typeface="Verdana" panose="020B0604030504040204" pitchFamily="34" charset="0"/>
                <a:cs typeface="Arial" panose="020B0604020202020204" pitchFamily="34" charset="0"/>
              </a:rPr>
              <a:t> </a:t>
            </a:r>
            <a:r>
              <a:rPr lang="de-DE" sz="1800" b="1" dirty="0" smtClean="0">
                <a:solidFill>
                  <a:schemeClr val="tx1"/>
                </a:solidFill>
                <a:ea typeface="Verdana" panose="020B0604030504040204" pitchFamily="34" charset="0"/>
                <a:cs typeface="Arial" panose="020B0604020202020204" pitchFamily="34" charset="0"/>
              </a:rPr>
              <a:t>Zwecke</a:t>
            </a:r>
            <a:r>
              <a:rPr lang="de-DE" sz="1800" b="1" dirty="0" smtClean="0">
                <a:solidFill>
                  <a:srgbClr val="C00000"/>
                </a:solidFill>
                <a:ea typeface="Verdana" panose="020B0604030504040204" pitchFamily="34" charset="0"/>
                <a:cs typeface="Arial" panose="020B0604020202020204" pitchFamily="34" charset="0"/>
              </a:rPr>
              <a:t/>
            </a:r>
            <a:br>
              <a:rPr lang="de-DE" sz="1800" b="1" dirty="0" smtClean="0">
                <a:solidFill>
                  <a:srgbClr val="C00000"/>
                </a:solidFill>
                <a:ea typeface="Verdana" panose="020B0604030504040204" pitchFamily="34" charset="0"/>
                <a:cs typeface="Arial" panose="020B0604020202020204" pitchFamily="34" charset="0"/>
              </a:rPr>
            </a:br>
            <a:endParaRPr lang="de-DE" sz="1800" b="1" dirty="0" smtClean="0">
              <a:solidFill>
                <a:srgbClr val="C00000"/>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dirty="0" smtClean="0">
                <a:solidFill>
                  <a:srgbClr val="000000"/>
                </a:solidFill>
                <a:ea typeface="Verdana" panose="020B0604030504040204" pitchFamily="34" charset="0"/>
                <a:cs typeface="Arial" panose="020B0604020202020204" pitchFamily="34" charset="0"/>
              </a:rPr>
              <a:t>Einnahmen sind steuerfrei bis zur Höhe von </a:t>
            </a:r>
            <a:r>
              <a:rPr lang="de-DE" sz="1800" b="1" dirty="0" smtClean="0">
                <a:solidFill>
                  <a:schemeClr val="tx1"/>
                </a:solidFill>
                <a:ea typeface="Verdana" panose="020B0604030504040204" pitchFamily="34" charset="0"/>
                <a:cs typeface="Arial" panose="020B0604020202020204" pitchFamily="34" charset="0"/>
              </a:rPr>
              <a:t>2.400 €</a:t>
            </a:r>
            <a:r>
              <a:rPr lang="de-DE" sz="1800" dirty="0" smtClean="0">
                <a:solidFill>
                  <a:srgbClr val="000000"/>
                </a:solidFill>
                <a:ea typeface="Verdana" panose="020B0604030504040204" pitchFamily="34" charset="0"/>
                <a:cs typeface="Arial" panose="020B0604020202020204" pitchFamily="34" charset="0"/>
              </a:rPr>
              <a:t> im Jahr</a:t>
            </a:r>
            <a:endParaRPr lang="de-DE" sz="1800" dirty="0">
              <a:solidFill>
                <a:srgbClr val="000000"/>
              </a:solidFill>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568354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7"/>
          <p:cNvSpPr txBox="1">
            <a:spLocks noChangeArrowheads="1"/>
          </p:cNvSpPr>
          <p:nvPr/>
        </p:nvSpPr>
        <p:spPr bwMode="auto">
          <a:xfrm>
            <a:off x="114673" y="620688"/>
            <a:ext cx="8785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rgbClr val="8F1936"/>
                </a:solidFill>
                <a:latin typeface="Arial" panose="020B0604020202020204" pitchFamily="34" charset="0"/>
                <a:ea typeface="ＭＳ Ｐゴシック" panose="020B0600070205080204" pitchFamily="34" charset="-128"/>
              </a:defRPr>
            </a:lvl1pPr>
            <a:lvl2pPr marL="742950" indent="-285750">
              <a:defRPr sz="3200">
                <a:solidFill>
                  <a:srgbClr val="8F1936"/>
                </a:solidFill>
                <a:latin typeface="Arial" panose="020B0604020202020204" pitchFamily="34" charset="0"/>
                <a:ea typeface="ＭＳ Ｐゴシック" panose="020B0600070205080204" pitchFamily="34" charset="-128"/>
              </a:defRPr>
            </a:lvl2pPr>
            <a:lvl3pPr marL="1143000" indent="-228600">
              <a:defRPr sz="3200">
                <a:solidFill>
                  <a:srgbClr val="8F1936"/>
                </a:solidFill>
                <a:latin typeface="Arial" panose="020B0604020202020204" pitchFamily="34" charset="0"/>
                <a:ea typeface="ＭＳ Ｐゴシック" panose="020B0600070205080204" pitchFamily="34" charset="-128"/>
              </a:defRPr>
            </a:lvl3pPr>
            <a:lvl4pPr marL="1600200" indent="-228600">
              <a:defRPr sz="3200">
                <a:solidFill>
                  <a:srgbClr val="8F1936"/>
                </a:solidFill>
                <a:latin typeface="Arial" panose="020B0604020202020204" pitchFamily="34" charset="0"/>
                <a:ea typeface="ＭＳ Ｐゴシック" panose="020B0600070205080204" pitchFamily="34" charset="-128"/>
              </a:defRPr>
            </a:lvl4pPr>
            <a:lvl5pPr marL="2057400" indent="-228600">
              <a:defRPr sz="3200">
                <a:solidFill>
                  <a:srgbClr val="8F1936"/>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9pPr>
          </a:lstStyle>
          <a:p>
            <a:pPr eaLnBrk="1" hangingPunct="1"/>
            <a:r>
              <a:rPr lang="de-DE" altLang="de-DE" sz="1800" b="1" dirty="0">
                <a:solidFill>
                  <a:srgbClr val="A50021"/>
                </a:solidFill>
                <a:latin typeface="Tahoma" panose="020B0604030504040204" pitchFamily="34" charset="0"/>
                <a:cs typeface="Tahoma" panose="020B0604030504040204" pitchFamily="34" charset="0"/>
              </a:rPr>
              <a:t>	</a:t>
            </a:r>
            <a:r>
              <a:rPr lang="de-DE" altLang="de-DE" sz="2400" b="1" dirty="0" smtClean="0">
                <a:solidFill>
                  <a:srgbClr val="A50021"/>
                </a:solidFill>
                <a:cs typeface="Arial" panose="020B0604020202020204" pitchFamily="34" charset="0"/>
              </a:rPr>
              <a:t>Nebenberufliche Tätigkeit</a:t>
            </a:r>
            <a:endParaRPr lang="de-DE" altLang="de-DE" sz="2400" b="1" dirty="0">
              <a:solidFill>
                <a:srgbClr val="A50021"/>
              </a:solidFill>
              <a:cs typeface="Arial" panose="020B0604020202020204" pitchFamily="34" charset="0"/>
            </a:endParaRPr>
          </a:p>
        </p:txBody>
      </p:sp>
      <p:sp>
        <p:nvSpPr>
          <p:cNvPr id="3" name="Textfeld 2"/>
          <p:cNvSpPr txBox="1"/>
          <p:nvPr/>
        </p:nvSpPr>
        <p:spPr>
          <a:xfrm>
            <a:off x="899592" y="1484784"/>
            <a:ext cx="8000306" cy="2554545"/>
          </a:xfrm>
          <a:prstGeom prst="rect">
            <a:avLst/>
          </a:prstGeom>
        </p:spPr>
        <p:txBody>
          <a:bodyPr wrap="square" rtlCol="0">
            <a:spAutoFit/>
          </a:bodyPr>
          <a:lstStyle/>
          <a:p>
            <a:pPr>
              <a:buClr>
                <a:srgbClr val="990033"/>
              </a:buClr>
            </a:pPr>
            <a:r>
              <a:rPr lang="de-DE" sz="2000" b="1" dirty="0" smtClean="0">
                <a:solidFill>
                  <a:srgbClr val="A50021"/>
                </a:solidFill>
                <a:cs typeface="Arial" panose="020B0604020202020204" pitchFamily="34" charset="0"/>
              </a:rPr>
              <a:t>Beispiele</a:t>
            </a:r>
            <a:r>
              <a:rPr lang="de-DE" sz="2000" dirty="0" smtClean="0">
                <a:solidFill>
                  <a:srgbClr val="A50021"/>
                </a:solidFill>
                <a:cs typeface="Arial" panose="020B0604020202020204" pitchFamily="34" charset="0"/>
              </a:rPr>
              <a:t/>
            </a:r>
            <a:br>
              <a:rPr lang="de-DE" sz="2000" dirty="0" smtClean="0">
                <a:solidFill>
                  <a:srgbClr val="A50021"/>
                </a:solidFill>
                <a:cs typeface="Arial" panose="020B0604020202020204" pitchFamily="34" charset="0"/>
              </a:rPr>
            </a:br>
            <a:endParaRPr lang="de-DE" sz="2000" dirty="0" smtClean="0">
              <a:solidFill>
                <a:schemeClr val="tx1"/>
              </a:solidFill>
              <a:cs typeface="Arial" panose="020B0604020202020204" pitchFamily="34" charset="0"/>
            </a:endParaRPr>
          </a:p>
          <a:p>
            <a:pPr marL="342900" indent="-342900">
              <a:buClr>
                <a:srgbClr val="990033"/>
              </a:buClr>
              <a:buFontTx/>
              <a:buChar char="-"/>
            </a:pPr>
            <a:r>
              <a:rPr lang="de-DE" sz="2000" dirty="0" smtClean="0">
                <a:solidFill>
                  <a:schemeClr val="tx1"/>
                </a:solidFill>
                <a:cs typeface="Arial" panose="020B0604020202020204" pitchFamily="34" charset="0"/>
              </a:rPr>
              <a:t>Trainer, Mannschaftsbetreuer im Sportverein</a:t>
            </a:r>
            <a:endParaRPr lang="de-DE" sz="800" dirty="0">
              <a:solidFill>
                <a:schemeClr val="tx1"/>
              </a:solidFill>
              <a:cs typeface="Arial" panose="020B0604020202020204" pitchFamily="34" charset="0"/>
            </a:endParaRPr>
          </a:p>
          <a:p>
            <a:pPr marL="342900" indent="-342900">
              <a:buClr>
                <a:srgbClr val="990033"/>
              </a:buClr>
              <a:buFontTx/>
              <a:buChar char="-"/>
            </a:pPr>
            <a:r>
              <a:rPr lang="de-DE" sz="2000" dirty="0" smtClean="0">
                <a:solidFill>
                  <a:schemeClr val="tx1"/>
                </a:solidFill>
                <a:cs typeface="Arial" panose="020B0604020202020204" pitchFamily="34" charset="0"/>
              </a:rPr>
              <a:t>Chorleiter, Dirigent des Musikvereins</a:t>
            </a:r>
          </a:p>
          <a:p>
            <a:pPr marL="342900" indent="-342900">
              <a:buClr>
                <a:srgbClr val="990033"/>
              </a:buClr>
              <a:buFontTx/>
              <a:buChar char="-"/>
            </a:pPr>
            <a:r>
              <a:rPr lang="de-DE" sz="2000" dirty="0" smtClean="0">
                <a:solidFill>
                  <a:schemeClr val="tx1"/>
                </a:solidFill>
                <a:cs typeface="Arial" panose="020B0604020202020204" pitchFamily="34" charset="0"/>
              </a:rPr>
              <a:t>Ausbilder der Ersten Hilfe</a:t>
            </a:r>
          </a:p>
          <a:p>
            <a:pPr marL="342900" indent="-342900">
              <a:buClr>
                <a:srgbClr val="990033"/>
              </a:buClr>
              <a:buFontTx/>
              <a:buChar char="-"/>
            </a:pPr>
            <a:r>
              <a:rPr lang="de-DE" sz="2000" dirty="0" smtClean="0">
                <a:solidFill>
                  <a:schemeClr val="tx1"/>
                </a:solidFill>
                <a:cs typeface="Arial" panose="020B0604020202020204" pitchFamily="34" charset="0"/>
              </a:rPr>
              <a:t>Übungsleiter der Feuerwehr</a:t>
            </a:r>
          </a:p>
          <a:p>
            <a:pPr marL="342900" indent="-342900">
              <a:buClr>
                <a:srgbClr val="990033"/>
              </a:buClr>
              <a:buFontTx/>
              <a:buChar char="-"/>
            </a:pPr>
            <a:r>
              <a:rPr lang="de-DE" sz="2000" dirty="0" smtClean="0">
                <a:solidFill>
                  <a:schemeClr val="tx1"/>
                </a:solidFill>
                <a:cs typeface="Arial" panose="020B0604020202020204" pitchFamily="34" charset="0"/>
              </a:rPr>
              <a:t>Erzieher und Jugendbetreuer</a:t>
            </a:r>
          </a:p>
          <a:p>
            <a:pPr>
              <a:buClr>
                <a:srgbClr val="990033"/>
              </a:buClr>
            </a:pPr>
            <a:endParaRPr lang="de-DE" sz="2000" dirty="0">
              <a:solidFill>
                <a:srgbClr val="A50021"/>
              </a:solidFill>
              <a:cs typeface="Arial" panose="020B0604020202020204" pitchFamily="34" charset="0"/>
            </a:endParaRPr>
          </a:p>
        </p:txBody>
      </p:sp>
      <p:sp>
        <p:nvSpPr>
          <p:cNvPr id="5" name="Rechteckige Legende 4"/>
          <p:cNvSpPr/>
          <p:nvPr/>
        </p:nvSpPr>
        <p:spPr bwMode="auto">
          <a:xfrm>
            <a:off x="6300192" y="3717032"/>
            <a:ext cx="1800200" cy="646331"/>
          </a:xfrm>
          <a:prstGeom prst="wedgeRectCallout">
            <a:avLst>
              <a:gd name="adj1" fmla="val -42309"/>
              <a:gd name="adj2" fmla="val 81797"/>
            </a:avLst>
          </a:prstGeom>
          <a:solidFill>
            <a:schemeClr val="accent1"/>
          </a:solidFill>
          <a:ln>
            <a:noFill/>
          </a:ln>
          <a:effectLst/>
          <a:extLst/>
        </p:spPr>
        <p:txBody>
          <a:bodyPr vert="horz" wrap="square" lIns="0" tIns="0" rIns="0" bIns="0" numCol="1" rtlCol="0" anchor="b"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de-DE" sz="1400" dirty="0" smtClean="0">
                <a:cs typeface="Arial" panose="020B0604020202020204" pitchFamily="34" charset="0"/>
              </a:rPr>
              <a:t>Ehrenamtspauschale</a:t>
            </a:r>
          </a:p>
          <a:p>
            <a:pPr marL="0" marR="0" indent="0" algn="ctr" defTabSz="914400" rtl="0" eaLnBrk="0" fontAlgn="base" latinLnBrk="0" hangingPunct="0">
              <a:lnSpc>
                <a:spcPct val="100000"/>
              </a:lnSpc>
              <a:spcBef>
                <a:spcPct val="0"/>
              </a:spcBef>
              <a:spcAft>
                <a:spcPct val="0"/>
              </a:spcAft>
              <a:buClrTx/>
              <a:buSzTx/>
              <a:buFontTx/>
              <a:buNone/>
              <a:tabLst/>
            </a:pPr>
            <a:r>
              <a:rPr lang="de-DE" sz="1400" dirty="0" smtClean="0">
                <a:cs typeface="Arial" panose="020B0604020202020204" pitchFamily="34" charset="0"/>
              </a:rPr>
              <a:t>§3 Nr. 26a EStG</a:t>
            </a:r>
          </a:p>
          <a:p>
            <a:pPr marL="0" marR="0" indent="0" algn="ctr" defTabSz="914400" rtl="0" eaLnBrk="0" fontAlgn="base" latinLnBrk="0" hangingPunct="0">
              <a:lnSpc>
                <a:spcPct val="100000"/>
              </a:lnSpc>
              <a:spcBef>
                <a:spcPct val="0"/>
              </a:spcBef>
              <a:spcAft>
                <a:spcPct val="0"/>
              </a:spcAft>
              <a:buClrTx/>
              <a:buSzTx/>
              <a:buFontTx/>
              <a:buNone/>
              <a:tabLst/>
            </a:pPr>
            <a:r>
              <a:rPr lang="de-DE" sz="1400" dirty="0" smtClean="0">
                <a:cs typeface="Arial" panose="020B0604020202020204" pitchFamily="34" charset="0"/>
              </a:rPr>
              <a:t> </a:t>
            </a:r>
            <a:r>
              <a:rPr lang="de-DE" sz="1400" dirty="0" err="1" smtClean="0">
                <a:cs typeface="Arial" panose="020B0604020202020204" pitchFamily="34" charset="0"/>
              </a:rPr>
              <a:t>i.H.v</a:t>
            </a:r>
            <a:r>
              <a:rPr lang="de-DE" sz="1400" dirty="0" smtClean="0">
                <a:cs typeface="Arial" panose="020B0604020202020204" pitchFamily="34" charset="0"/>
              </a:rPr>
              <a:t>. 720 € </a:t>
            </a:r>
            <a:endParaRPr kumimoji="0" lang="de-DE" sz="1400" b="0" i="0" u="none" strike="noStrike" cap="none" normalizeH="0" baseline="0" dirty="0" smtClean="0">
              <a:ln>
                <a:noFill/>
              </a:ln>
              <a:solidFill>
                <a:srgbClr val="8F1936"/>
              </a:solidFill>
              <a:effectLst/>
              <a:cs typeface="Arial" panose="020B0604020202020204" pitchFamily="34" charset="0"/>
            </a:endParaRPr>
          </a:p>
        </p:txBody>
      </p:sp>
      <p:sp>
        <p:nvSpPr>
          <p:cNvPr id="2" name="Textfeld 1"/>
          <p:cNvSpPr txBox="1"/>
          <p:nvPr/>
        </p:nvSpPr>
        <p:spPr>
          <a:xfrm>
            <a:off x="971600" y="3861048"/>
            <a:ext cx="5400600" cy="1815882"/>
          </a:xfrm>
          <a:prstGeom prst="rect">
            <a:avLst/>
          </a:prstGeom>
          <a:noFill/>
        </p:spPr>
        <p:txBody>
          <a:bodyPr wrap="square" rtlCol="0">
            <a:spAutoFit/>
          </a:bodyPr>
          <a:lstStyle/>
          <a:p>
            <a:pPr>
              <a:buClr>
                <a:srgbClr val="990033"/>
              </a:buClr>
            </a:pPr>
            <a:r>
              <a:rPr lang="de-DE" sz="2000" b="1" dirty="0">
                <a:solidFill>
                  <a:srgbClr val="A50021"/>
                </a:solidFill>
                <a:cs typeface="Arial" panose="020B0604020202020204" pitchFamily="34" charset="0"/>
              </a:rPr>
              <a:t>Negativbeispiele</a:t>
            </a:r>
            <a:r>
              <a:rPr lang="de-DE" dirty="0">
                <a:solidFill>
                  <a:srgbClr val="A50021"/>
                </a:solidFill>
                <a:cs typeface="Arial" panose="020B0604020202020204" pitchFamily="34" charset="0"/>
              </a:rPr>
              <a:t>:</a:t>
            </a:r>
          </a:p>
          <a:p>
            <a:pPr marL="342900" indent="-342900">
              <a:buClr>
                <a:srgbClr val="990033"/>
              </a:buClr>
              <a:buFontTx/>
              <a:buChar char="-"/>
            </a:pPr>
            <a:endParaRPr lang="de-DE" sz="2000" dirty="0" smtClean="0">
              <a:solidFill>
                <a:schemeClr val="tx1"/>
              </a:solidFill>
              <a:cs typeface="Arial" panose="020B0604020202020204" pitchFamily="34" charset="0"/>
            </a:endParaRPr>
          </a:p>
          <a:p>
            <a:pPr marL="342900" indent="-342900">
              <a:buClr>
                <a:srgbClr val="990033"/>
              </a:buClr>
              <a:buFontTx/>
              <a:buChar char="-"/>
            </a:pPr>
            <a:r>
              <a:rPr lang="de-DE" sz="2000" dirty="0" smtClean="0">
                <a:solidFill>
                  <a:schemeClr val="tx1"/>
                </a:solidFill>
                <a:cs typeface="Arial" panose="020B0604020202020204" pitchFamily="34" charset="0"/>
              </a:rPr>
              <a:t>Vorstandsmitglied</a:t>
            </a:r>
            <a:r>
              <a:rPr lang="de-DE" sz="2000" dirty="0">
                <a:solidFill>
                  <a:schemeClr val="tx1"/>
                </a:solidFill>
                <a:cs typeface="Arial" panose="020B0604020202020204" pitchFamily="34" charset="0"/>
              </a:rPr>
              <a:t>, Kassierer, Schriftführer</a:t>
            </a:r>
          </a:p>
          <a:p>
            <a:pPr marL="342900" indent="-342900">
              <a:buClr>
                <a:srgbClr val="990033"/>
              </a:buClr>
              <a:buFontTx/>
              <a:buChar char="-"/>
            </a:pPr>
            <a:r>
              <a:rPr lang="de-DE" sz="2000" dirty="0">
                <a:solidFill>
                  <a:schemeClr val="tx1"/>
                </a:solidFill>
                <a:cs typeface="Arial" panose="020B0604020202020204" pitchFamily="34" charset="0"/>
              </a:rPr>
              <a:t>Schiedsrichter</a:t>
            </a:r>
          </a:p>
          <a:p>
            <a:pPr marL="342900" indent="-342900">
              <a:buClr>
                <a:srgbClr val="990033"/>
              </a:buClr>
              <a:buFontTx/>
              <a:buChar char="-"/>
            </a:pPr>
            <a:r>
              <a:rPr lang="de-DE" sz="2000" dirty="0">
                <a:solidFill>
                  <a:schemeClr val="tx1"/>
                </a:solidFill>
                <a:cs typeface="Arial" panose="020B0604020202020204" pitchFamily="34" charset="0"/>
              </a:rPr>
              <a:t>Hausmeister, Platzwart</a:t>
            </a:r>
          </a:p>
        </p:txBody>
      </p:sp>
    </p:spTree>
    <p:extLst>
      <p:ext uri="{BB962C8B-B14F-4D97-AF65-F5344CB8AC3E}">
        <p14:creationId xmlns:p14="http://schemas.microsoft.com/office/powerpoint/2010/main" val="329052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7"/>
          <p:cNvSpPr txBox="1">
            <a:spLocks noChangeArrowheads="1"/>
          </p:cNvSpPr>
          <p:nvPr/>
        </p:nvSpPr>
        <p:spPr bwMode="auto">
          <a:xfrm>
            <a:off x="114673" y="620688"/>
            <a:ext cx="8785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rgbClr val="8F1936"/>
                </a:solidFill>
                <a:latin typeface="Arial" panose="020B0604020202020204" pitchFamily="34" charset="0"/>
                <a:ea typeface="ＭＳ Ｐゴシック" panose="020B0600070205080204" pitchFamily="34" charset="-128"/>
              </a:defRPr>
            </a:lvl1pPr>
            <a:lvl2pPr marL="742950" indent="-285750">
              <a:defRPr sz="3200">
                <a:solidFill>
                  <a:srgbClr val="8F1936"/>
                </a:solidFill>
                <a:latin typeface="Arial" panose="020B0604020202020204" pitchFamily="34" charset="0"/>
                <a:ea typeface="ＭＳ Ｐゴシック" panose="020B0600070205080204" pitchFamily="34" charset="-128"/>
              </a:defRPr>
            </a:lvl2pPr>
            <a:lvl3pPr marL="1143000" indent="-228600">
              <a:defRPr sz="3200">
                <a:solidFill>
                  <a:srgbClr val="8F1936"/>
                </a:solidFill>
                <a:latin typeface="Arial" panose="020B0604020202020204" pitchFamily="34" charset="0"/>
                <a:ea typeface="ＭＳ Ｐゴシック" panose="020B0600070205080204" pitchFamily="34" charset="-128"/>
              </a:defRPr>
            </a:lvl3pPr>
            <a:lvl4pPr marL="1600200" indent="-228600">
              <a:defRPr sz="3200">
                <a:solidFill>
                  <a:srgbClr val="8F1936"/>
                </a:solidFill>
                <a:latin typeface="Arial" panose="020B0604020202020204" pitchFamily="34" charset="0"/>
                <a:ea typeface="ＭＳ Ｐゴシック" panose="020B0600070205080204" pitchFamily="34" charset="-128"/>
              </a:defRPr>
            </a:lvl4pPr>
            <a:lvl5pPr marL="2057400" indent="-228600">
              <a:defRPr sz="3200">
                <a:solidFill>
                  <a:srgbClr val="8F1936"/>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9pPr>
          </a:lstStyle>
          <a:p>
            <a:pPr eaLnBrk="1" hangingPunct="1"/>
            <a:r>
              <a:rPr lang="de-DE" altLang="de-DE" sz="1800" b="1" dirty="0">
                <a:solidFill>
                  <a:srgbClr val="A50021"/>
                </a:solidFill>
                <a:latin typeface="Tahoma" panose="020B0604030504040204" pitchFamily="34" charset="0"/>
                <a:cs typeface="Tahoma" panose="020B0604030504040204" pitchFamily="34" charset="0"/>
              </a:rPr>
              <a:t>	</a:t>
            </a:r>
            <a:r>
              <a:rPr lang="de-DE" altLang="de-DE" sz="2400" b="1" dirty="0" smtClean="0">
                <a:solidFill>
                  <a:srgbClr val="A50021"/>
                </a:solidFill>
                <a:cs typeface="Arial" panose="020B0604020202020204" pitchFamily="34" charset="0"/>
              </a:rPr>
              <a:t>Nebenberufliche Tätigkeit</a:t>
            </a:r>
            <a:endParaRPr lang="de-DE" altLang="de-DE" sz="2400" b="1" dirty="0">
              <a:solidFill>
                <a:srgbClr val="A50021"/>
              </a:solidFill>
              <a:cs typeface="Arial" panose="020B0604020202020204" pitchFamily="34" charset="0"/>
            </a:endParaRPr>
          </a:p>
        </p:txBody>
      </p:sp>
      <p:sp>
        <p:nvSpPr>
          <p:cNvPr id="3" name="Textfeld 2"/>
          <p:cNvSpPr txBox="1"/>
          <p:nvPr/>
        </p:nvSpPr>
        <p:spPr>
          <a:xfrm>
            <a:off x="899592" y="1196752"/>
            <a:ext cx="8000306" cy="4001095"/>
          </a:xfrm>
          <a:prstGeom prst="rect">
            <a:avLst/>
          </a:prstGeom>
        </p:spPr>
        <p:txBody>
          <a:bodyPr wrap="square" rtlCol="0">
            <a:spAutoFit/>
          </a:bodyPr>
          <a:lstStyle/>
          <a:p>
            <a:pPr marL="285750" indent="-285750">
              <a:buClr>
                <a:srgbClr val="990033"/>
              </a:buClr>
              <a:buFont typeface="Wingdings" panose="05000000000000000000" pitchFamily="2" charset="2"/>
              <a:buChar char="n"/>
            </a:pPr>
            <a:endParaRPr lang="de-DE" sz="1800"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buClr>
                <a:srgbClr val="990033"/>
              </a:buClr>
            </a:pPr>
            <a:r>
              <a:rPr lang="de-DE" sz="2000" b="1" dirty="0" smtClean="0">
                <a:solidFill>
                  <a:srgbClr val="A50021"/>
                </a:solidFill>
                <a:cs typeface="Arial" panose="020B0604020202020204" pitchFamily="34" charset="0"/>
              </a:rPr>
              <a:t>Merkmal „Nebenberuflichkeit“</a:t>
            </a:r>
            <a:endParaRPr lang="de-DE" sz="2000" dirty="0">
              <a:solidFill>
                <a:srgbClr val="A50021"/>
              </a:solidFill>
              <a:cs typeface="Arial" panose="020B0604020202020204" pitchFamily="34" charset="0"/>
            </a:endParaRPr>
          </a:p>
          <a:p>
            <a:pPr>
              <a:buClr>
                <a:srgbClr val="990033"/>
              </a:buClr>
            </a:pPr>
            <a:endParaRPr lang="de-DE" sz="1800" dirty="0" smtClean="0">
              <a:solidFill>
                <a:srgbClr val="000000"/>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dirty="0" smtClean="0">
                <a:solidFill>
                  <a:srgbClr val="000000"/>
                </a:solidFill>
                <a:ea typeface="Verdana" panose="020B0604030504040204" pitchFamily="34" charset="0"/>
                <a:cs typeface="Arial" panose="020B0604020202020204" pitchFamily="34" charset="0"/>
              </a:rPr>
              <a:t>Tätigkeit nimmt </a:t>
            </a:r>
            <a:r>
              <a:rPr lang="de-DE" sz="1800" b="1" dirty="0" smtClean="0">
                <a:solidFill>
                  <a:schemeClr val="tx1"/>
                </a:solidFill>
                <a:ea typeface="Verdana" panose="020B0604030504040204" pitchFamily="34" charset="0"/>
                <a:cs typeface="Arial" panose="020B0604020202020204" pitchFamily="34" charset="0"/>
              </a:rPr>
              <a:t>nicht</a:t>
            </a:r>
            <a:r>
              <a:rPr lang="de-DE" sz="1800" dirty="0" smtClean="0">
                <a:solidFill>
                  <a:schemeClr val="tx1"/>
                </a:solidFill>
                <a:ea typeface="Verdana" panose="020B0604030504040204" pitchFamily="34" charset="0"/>
                <a:cs typeface="Arial" panose="020B0604020202020204" pitchFamily="34" charset="0"/>
              </a:rPr>
              <a:t> mehr als </a:t>
            </a:r>
            <a:r>
              <a:rPr lang="de-DE" sz="1800" b="1" dirty="0" smtClean="0">
                <a:solidFill>
                  <a:schemeClr val="tx1"/>
                </a:solidFill>
                <a:ea typeface="Verdana" panose="020B0604030504040204" pitchFamily="34" charset="0"/>
                <a:cs typeface="Arial" panose="020B0604020202020204" pitchFamily="34" charset="0"/>
              </a:rPr>
              <a:t>ein Drittel </a:t>
            </a:r>
            <a:r>
              <a:rPr lang="de-DE" sz="1800" dirty="0" smtClean="0">
                <a:solidFill>
                  <a:schemeClr val="tx1"/>
                </a:solidFill>
                <a:ea typeface="Verdana" panose="020B0604030504040204" pitchFamily="34" charset="0"/>
                <a:cs typeface="Arial" panose="020B0604020202020204" pitchFamily="34" charset="0"/>
              </a:rPr>
              <a:t>der Arbeitszeit eines </a:t>
            </a:r>
            <a:r>
              <a:rPr lang="de-DE" sz="1800" b="1" dirty="0" smtClean="0">
                <a:solidFill>
                  <a:schemeClr val="tx1"/>
                </a:solidFill>
                <a:ea typeface="Verdana" panose="020B0604030504040204" pitchFamily="34" charset="0"/>
                <a:cs typeface="Arial" panose="020B0604020202020204" pitchFamily="34" charset="0"/>
              </a:rPr>
              <a:t>vergleichbaren Vollzeiterwerbs</a:t>
            </a:r>
            <a:r>
              <a:rPr lang="de-DE" sz="1800" dirty="0" smtClean="0">
                <a:solidFill>
                  <a:schemeClr val="tx1"/>
                </a:solidFill>
                <a:ea typeface="Verdana" panose="020B0604030504040204" pitchFamily="34" charset="0"/>
                <a:cs typeface="Arial" panose="020B0604020202020204" pitchFamily="34" charset="0"/>
              </a:rPr>
              <a:t> (≤ 14 Stunden / Woche) in Anspruch</a:t>
            </a:r>
            <a:br>
              <a:rPr lang="de-DE" sz="1800" dirty="0" smtClean="0">
                <a:solidFill>
                  <a:schemeClr val="tx1"/>
                </a:solidFill>
                <a:ea typeface="Verdana" panose="020B0604030504040204" pitchFamily="34" charset="0"/>
                <a:cs typeface="Arial" panose="020B0604020202020204" pitchFamily="34" charset="0"/>
              </a:rPr>
            </a:br>
            <a:endParaRPr lang="de-DE" sz="1800" dirty="0" smtClean="0">
              <a:solidFill>
                <a:schemeClr val="tx1"/>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dirty="0" smtClean="0">
                <a:solidFill>
                  <a:schemeClr val="tx1"/>
                </a:solidFill>
                <a:ea typeface="Verdana" panose="020B0604030504040204" pitchFamily="34" charset="0"/>
                <a:cs typeface="Arial" panose="020B0604020202020204" pitchFamily="34" charset="0"/>
              </a:rPr>
              <a:t>Personen </a:t>
            </a:r>
            <a:r>
              <a:rPr lang="de-DE" sz="1800" b="1" dirty="0" smtClean="0">
                <a:solidFill>
                  <a:schemeClr val="tx1"/>
                </a:solidFill>
                <a:ea typeface="Verdana" panose="020B0604030504040204" pitchFamily="34" charset="0"/>
                <a:cs typeface="Arial" panose="020B0604020202020204" pitchFamily="34" charset="0"/>
              </a:rPr>
              <a:t>ohne Hauptberuf </a:t>
            </a:r>
            <a:r>
              <a:rPr lang="de-DE" sz="1800" dirty="0" smtClean="0">
                <a:solidFill>
                  <a:schemeClr val="tx1"/>
                </a:solidFill>
                <a:ea typeface="Verdana" panose="020B0604030504040204" pitchFamily="34" charset="0"/>
                <a:cs typeface="Arial" panose="020B0604020202020204" pitchFamily="34" charset="0"/>
              </a:rPr>
              <a:t>(z.B. Studierende, Rentner, Arbeitslose, Hausfrauen, Schüler)  können auch nebenberuflich im Sinne der Vorschrift tätig sein</a:t>
            </a:r>
            <a:br>
              <a:rPr lang="de-DE" sz="1800" dirty="0" smtClean="0">
                <a:solidFill>
                  <a:schemeClr val="tx1"/>
                </a:solidFill>
                <a:ea typeface="Verdana" panose="020B0604030504040204" pitchFamily="34" charset="0"/>
                <a:cs typeface="Arial" panose="020B0604020202020204" pitchFamily="34" charset="0"/>
              </a:rPr>
            </a:br>
            <a:endParaRPr lang="de-DE" sz="1800" dirty="0" smtClean="0">
              <a:solidFill>
                <a:schemeClr val="tx1"/>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b="1" dirty="0" smtClean="0">
                <a:solidFill>
                  <a:schemeClr val="tx1"/>
                </a:solidFill>
                <a:ea typeface="Verdana" panose="020B0604030504040204" pitchFamily="34" charset="0"/>
                <a:cs typeface="Arial" panose="020B0604020202020204" pitchFamily="34" charset="0"/>
              </a:rPr>
              <a:t>Mehrere</a:t>
            </a:r>
            <a:r>
              <a:rPr lang="de-DE" sz="1800" dirty="0" smtClean="0">
                <a:solidFill>
                  <a:schemeClr val="tx1"/>
                </a:solidFill>
                <a:ea typeface="Verdana" panose="020B0604030504040204" pitchFamily="34" charset="0"/>
                <a:cs typeface="Arial" panose="020B0604020202020204" pitchFamily="34" charset="0"/>
              </a:rPr>
              <a:t> gleichartige Tätigkeiten sind </a:t>
            </a:r>
            <a:r>
              <a:rPr lang="de-DE" sz="1800" b="1" dirty="0" smtClean="0">
                <a:solidFill>
                  <a:schemeClr val="tx1"/>
                </a:solidFill>
                <a:ea typeface="Verdana" panose="020B0604030504040204" pitchFamily="34" charset="0"/>
                <a:cs typeface="Arial" panose="020B0604020202020204" pitchFamily="34" charset="0"/>
              </a:rPr>
              <a:t>zusammenzufassen</a:t>
            </a:r>
            <a:r>
              <a:rPr lang="de-DE" sz="1800" dirty="0" smtClean="0">
                <a:solidFill>
                  <a:schemeClr val="tx1"/>
                </a:solidFill>
                <a:ea typeface="Verdana" panose="020B0604030504040204" pitchFamily="34" charset="0"/>
                <a:cs typeface="Arial" panose="020B0604020202020204" pitchFamily="34" charset="0"/>
              </a:rPr>
              <a:t/>
            </a:r>
            <a:br>
              <a:rPr lang="de-DE" sz="1800" dirty="0" smtClean="0">
                <a:solidFill>
                  <a:schemeClr val="tx1"/>
                </a:solidFill>
                <a:ea typeface="Verdana" panose="020B0604030504040204" pitchFamily="34" charset="0"/>
                <a:cs typeface="Arial" panose="020B0604020202020204" pitchFamily="34" charset="0"/>
              </a:rPr>
            </a:br>
            <a:endParaRPr lang="de-DE" sz="1800" dirty="0" smtClean="0">
              <a:solidFill>
                <a:schemeClr val="tx1"/>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dirty="0" smtClean="0">
                <a:solidFill>
                  <a:schemeClr val="tx1"/>
                </a:solidFill>
                <a:ea typeface="Verdana" panose="020B0604030504040204" pitchFamily="34" charset="0"/>
                <a:cs typeface="Arial" panose="020B0604020202020204" pitchFamily="34" charset="0"/>
              </a:rPr>
              <a:t>Keine Nebenberuflichkeit liegt vor, wenn die Tätigkeit als </a:t>
            </a:r>
            <a:r>
              <a:rPr lang="de-DE" sz="1800" b="1" dirty="0" smtClean="0">
                <a:solidFill>
                  <a:schemeClr val="tx1"/>
                </a:solidFill>
                <a:ea typeface="Verdana" panose="020B0604030504040204" pitchFamily="34" charset="0"/>
                <a:cs typeface="Arial" panose="020B0604020202020204" pitchFamily="34" charset="0"/>
              </a:rPr>
              <a:t>Teil</a:t>
            </a:r>
            <a:r>
              <a:rPr lang="de-DE" sz="1800" dirty="0" smtClean="0">
                <a:solidFill>
                  <a:schemeClr val="tx1"/>
                </a:solidFill>
                <a:ea typeface="Verdana" panose="020B0604030504040204" pitchFamily="34" charset="0"/>
                <a:cs typeface="Arial" panose="020B0604020202020204" pitchFamily="34" charset="0"/>
              </a:rPr>
              <a:t> der </a:t>
            </a:r>
            <a:r>
              <a:rPr lang="de-DE" sz="1800" b="1" dirty="0" smtClean="0">
                <a:solidFill>
                  <a:schemeClr val="tx1"/>
                </a:solidFill>
                <a:ea typeface="Verdana" panose="020B0604030504040204" pitchFamily="34" charset="0"/>
                <a:cs typeface="Arial" panose="020B0604020202020204" pitchFamily="34" charset="0"/>
              </a:rPr>
              <a:t>Haupttätigkeit</a:t>
            </a:r>
            <a:r>
              <a:rPr lang="de-DE" sz="1800" dirty="0" smtClean="0">
                <a:solidFill>
                  <a:schemeClr val="tx1"/>
                </a:solidFill>
                <a:ea typeface="Verdana" panose="020B0604030504040204" pitchFamily="34" charset="0"/>
                <a:cs typeface="Arial" panose="020B0604020202020204" pitchFamily="34" charset="0"/>
              </a:rPr>
              <a:t> </a:t>
            </a:r>
            <a:r>
              <a:rPr lang="de-DE" sz="1800" dirty="0" smtClean="0">
                <a:solidFill>
                  <a:srgbClr val="000000"/>
                </a:solidFill>
                <a:ea typeface="Verdana" panose="020B0604030504040204" pitchFamily="34" charset="0"/>
                <a:cs typeface="Arial" panose="020B0604020202020204" pitchFamily="34" charset="0"/>
              </a:rPr>
              <a:t>anzusehen ist</a:t>
            </a:r>
            <a:endParaRPr lang="de-DE" sz="1800" dirty="0">
              <a:solidFill>
                <a:srgbClr val="000000"/>
              </a:solidFill>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4098307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7"/>
          <p:cNvSpPr txBox="1">
            <a:spLocks noChangeArrowheads="1"/>
          </p:cNvSpPr>
          <p:nvPr/>
        </p:nvSpPr>
        <p:spPr bwMode="auto">
          <a:xfrm>
            <a:off x="114673" y="620688"/>
            <a:ext cx="8785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rgbClr val="8F1936"/>
                </a:solidFill>
                <a:latin typeface="Arial" panose="020B0604020202020204" pitchFamily="34" charset="0"/>
                <a:ea typeface="ＭＳ Ｐゴシック" panose="020B0600070205080204" pitchFamily="34" charset="-128"/>
              </a:defRPr>
            </a:lvl1pPr>
            <a:lvl2pPr marL="742950" indent="-285750">
              <a:defRPr sz="3200">
                <a:solidFill>
                  <a:srgbClr val="8F1936"/>
                </a:solidFill>
                <a:latin typeface="Arial" panose="020B0604020202020204" pitchFamily="34" charset="0"/>
                <a:ea typeface="ＭＳ Ｐゴシック" panose="020B0600070205080204" pitchFamily="34" charset="-128"/>
              </a:defRPr>
            </a:lvl2pPr>
            <a:lvl3pPr marL="1143000" indent="-228600">
              <a:defRPr sz="3200">
                <a:solidFill>
                  <a:srgbClr val="8F1936"/>
                </a:solidFill>
                <a:latin typeface="Arial" panose="020B0604020202020204" pitchFamily="34" charset="0"/>
                <a:ea typeface="ＭＳ Ｐゴシック" panose="020B0600070205080204" pitchFamily="34" charset="-128"/>
              </a:defRPr>
            </a:lvl3pPr>
            <a:lvl4pPr marL="1600200" indent="-228600">
              <a:defRPr sz="3200">
                <a:solidFill>
                  <a:srgbClr val="8F1936"/>
                </a:solidFill>
                <a:latin typeface="Arial" panose="020B0604020202020204" pitchFamily="34" charset="0"/>
                <a:ea typeface="ＭＳ Ｐゴシック" panose="020B0600070205080204" pitchFamily="34" charset="-128"/>
              </a:defRPr>
            </a:lvl4pPr>
            <a:lvl5pPr marL="2057400" indent="-228600">
              <a:defRPr sz="3200">
                <a:solidFill>
                  <a:srgbClr val="8F1936"/>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9pPr>
          </a:lstStyle>
          <a:p>
            <a:pPr eaLnBrk="1" hangingPunct="1"/>
            <a:r>
              <a:rPr lang="de-DE" altLang="de-DE" sz="1800" b="1" dirty="0">
                <a:solidFill>
                  <a:srgbClr val="A50021"/>
                </a:solidFill>
                <a:latin typeface="Tahoma" panose="020B0604030504040204" pitchFamily="34" charset="0"/>
                <a:cs typeface="Tahoma" panose="020B0604030504040204" pitchFamily="34" charset="0"/>
              </a:rPr>
              <a:t>	</a:t>
            </a:r>
            <a:r>
              <a:rPr lang="de-DE" altLang="de-DE" sz="2400" b="1" dirty="0" smtClean="0">
                <a:solidFill>
                  <a:srgbClr val="A50021"/>
                </a:solidFill>
                <a:cs typeface="Arial" panose="020B0604020202020204" pitchFamily="34" charset="0"/>
              </a:rPr>
              <a:t>Nebenberufliche Tätigkeit</a:t>
            </a:r>
            <a:endParaRPr lang="de-DE" altLang="de-DE" sz="2400" b="1" dirty="0">
              <a:solidFill>
                <a:srgbClr val="A50021"/>
              </a:solidFill>
              <a:cs typeface="Arial" panose="020B0604020202020204" pitchFamily="34" charset="0"/>
            </a:endParaRPr>
          </a:p>
        </p:txBody>
      </p:sp>
      <p:sp>
        <p:nvSpPr>
          <p:cNvPr id="4" name="Textfeld 3"/>
          <p:cNvSpPr txBox="1"/>
          <p:nvPr/>
        </p:nvSpPr>
        <p:spPr>
          <a:xfrm>
            <a:off x="899592" y="1196752"/>
            <a:ext cx="8000306" cy="4832092"/>
          </a:xfrm>
          <a:prstGeom prst="rect">
            <a:avLst/>
          </a:prstGeom>
        </p:spPr>
        <p:txBody>
          <a:bodyPr wrap="square" rtlCol="0">
            <a:spAutoFit/>
          </a:bodyPr>
          <a:lstStyle/>
          <a:p>
            <a:pPr marL="285750" indent="-285750">
              <a:buClr>
                <a:srgbClr val="990033"/>
              </a:buClr>
              <a:buFont typeface="Wingdings" panose="05000000000000000000" pitchFamily="2" charset="2"/>
              <a:buChar char="n"/>
            </a:pPr>
            <a:endParaRPr lang="de-DE" sz="1800"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buClr>
                <a:srgbClr val="990033"/>
              </a:buClr>
            </a:pPr>
            <a:r>
              <a:rPr lang="de-DE" sz="2000" b="1" dirty="0" smtClean="0"/>
              <a:t>Umfang der Steuerbefreiung</a:t>
            </a:r>
            <a:r>
              <a:rPr lang="de-DE" sz="2000" b="1" dirty="0" smtClean="0">
                <a:solidFill>
                  <a:srgbClr val="A50021"/>
                </a:solidFill>
                <a:cs typeface="Arial" panose="020B0604020202020204" pitchFamily="34" charset="0"/>
              </a:rPr>
              <a:t/>
            </a:r>
            <a:br>
              <a:rPr lang="de-DE" sz="2000" b="1" dirty="0" smtClean="0">
                <a:solidFill>
                  <a:srgbClr val="A50021"/>
                </a:solidFill>
                <a:cs typeface="Arial" panose="020B0604020202020204" pitchFamily="34" charset="0"/>
              </a:rPr>
            </a:br>
            <a:endParaRPr lang="de-DE" sz="1800" dirty="0" smtClean="0">
              <a:solidFill>
                <a:srgbClr val="000000"/>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b="1" dirty="0" smtClean="0">
                <a:solidFill>
                  <a:srgbClr val="000000"/>
                </a:solidFill>
                <a:ea typeface="Verdana" panose="020B0604030504040204" pitchFamily="34" charset="0"/>
                <a:cs typeface="Arial" panose="020B0604020202020204" pitchFamily="34" charset="0"/>
              </a:rPr>
              <a:t>Höchstbetrag 2.400 €</a:t>
            </a:r>
            <a:r>
              <a:rPr lang="de-DE" sz="1800" dirty="0" smtClean="0">
                <a:solidFill>
                  <a:srgbClr val="000000"/>
                </a:solidFill>
                <a:ea typeface="Verdana" panose="020B0604030504040204" pitchFamily="34" charset="0"/>
                <a:cs typeface="Arial" panose="020B0604020202020204" pitchFamily="34" charset="0"/>
              </a:rPr>
              <a:t>, gilt für alle unter die Vorschrift fallenden Tätigkeiten zusammen,</a:t>
            </a:r>
            <a:r>
              <a:rPr lang="de-DE" sz="1800" b="1" dirty="0" smtClean="0">
                <a:solidFill>
                  <a:srgbClr val="000000"/>
                </a:solidFill>
                <a:ea typeface="Verdana" panose="020B0604030504040204" pitchFamily="34" charset="0"/>
                <a:cs typeface="Arial" panose="020B0604020202020204" pitchFamily="34" charset="0"/>
              </a:rPr>
              <a:t> </a:t>
            </a:r>
            <a:r>
              <a:rPr lang="de-DE" sz="1800" b="1" u="sng" dirty="0" smtClean="0">
                <a:solidFill>
                  <a:schemeClr val="tx1"/>
                </a:solidFill>
                <a:ea typeface="Verdana" panose="020B0604030504040204" pitchFamily="34" charset="0"/>
                <a:cs typeface="Arial" panose="020B0604020202020204" pitchFamily="34" charset="0"/>
              </a:rPr>
              <a:t>keine</a:t>
            </a:r>
            <a:r>
              <a:rPr lang="de-DE" sz="1800" b="1" dirty="0" smtClean="0">
                <a:solidFill>
                  <a:schemeClr val="tx1"/>
                </a:solidFill>
                <a:ea typeface="Verdana" panose="020B0604030504040204" pitchFamily="34" charset="0"/>
                <a:cs typeface="Arial" panose="020B0604020202020204" pitchFamily="34" charset="0"/>
              </a:rPr>
              <a:t> Zwölftelung </a:t>
            </a:r>
            <a:r>
              <a:rPr lang="de-DE" sz="1800" dirty="0" smtClean="0">
                <a:solidFill>
                  <a:schemeClr val="tx1"/>
                </a:solidFill>
                <a:ea typeface="Verdana" panose="020B0604030504040204" pitchFamily="34" charset="0"/>
                <a:cs typeface="Arial" panose="020B0604020202020204" pitchFamily="34" charset="0"/>
              </a:rPr>
              <a:t>des Höchstbetrags</a:t>
            </a:r>
            <a:br>
              <a:rPr lang="de-DE" sz="1800" dirty="0" smtClean="0">
                <a:solidFill>
                  <a:schemeClr val="tx1"/>
                </a:solidFill>
                <a:ea typeface="Verdana" panose="020B0604030504040204" pitchFamily="34" charset="0"/>
                <a:cs typeface="Arial" panose="020B0604020202020204" pitchFamily="34" charset="0"/>
              </a:rPr>
            </a:br>
            <a:endParaRPr lang="de-DE" sz="1800" dirty="0" smtClean="0">
              <a:solidFill>
                <a:schemeClr val="tx1"/>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b="1" dirty="0" smtClean="0">
                <a:solidFill>
                  <a:schemeClr val="tx1"/>
                </a:solidFill>
                <a:ea typeface="Verdana" panose="020B0604030504040204" pitchFamily="34" charset="0"/>
                <a:cs typeface="Arial" panose="020B0604020202020204" pitchFamily="34" charset="0"/>
              </a:rPr>
              <a:t>Nachzahlungen</a:t>
            </a:r>
            <a:r>
              <a:rPr lang="de-DE" sz="1800" dirty="0" smtClean="0">
                <a:solidFill>
                  <a:schemeClr val="tx1"/>
                </a:solidFill>
                <a:ea typeface="Verdana" panose="020B0604030504040204" pitchFamily="34" charset="0"/>
                <a:cs typeface="Arial" panose="020B0604020202020204" pitchFamily="34" charset="0"/>
              </a:rPr>
              <a:t> aus anderen VZ vom Jahresbetrag umfasst</a:t>
            </a:r>
          </a:p>
          <a:p>
            <a:pPr marL="285750" lvl="1" indent="-285750">
              <a:buClr>
                <a:srgbClr val="990033"/>
              </a:buClr>
              <a:buFont typeface="Wingdings" panose="05000000000000000000" pitchFamily="2" charset="2"/>
              <a:buChar char="n"/>
            </a:pPr>
            <a:endParaRPr lang="de-DE" sz="1800" dirty="0">
              <a:solidFill>
                <a:schemeClr val="tx1"/>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dirty="0" smtClean="0">
                <a:solidFill>
                  <a:schemeClr val="tx1"/>
                </a:solidFill>
                <a:ea typeface="Verdana" panose="020B0604030504040204" pitchFamily="34" charset="0"/>
                <a:cs typeface="Arial" panose="020B0604020202020204" pitchFamily="34" charset="0"/>
              </a:rPr>
              <a:t>inkl. </a:t>
            </a:r>
            <a:r>
              <a:rPr lang="de-DE" sz="1800" b="1" dirty="0" smtClean="0">
                <a:solidFill>
                  <a:schemeClr val="tx1"/>
                </a:solidFill>
                <a:ea typeface="Verdana" panose="020B0604030504040204" pitchFamily="34" charset="0"/>
                <a:cs typeface="Arial" panose="020B0604020202020204" pitchFamily="34" charset="0"/>
              </a:rPr>
              <a:t>Geld-/ Sachbezüge</a:t>
            </a:r>
          </a:p>
          <a:p>
            <a:pPr marL="285750" lvl="1" indent="-285750">
              <a:buClr>
                <a:srgbClr val="990033"/>
              </a:buClr>
              <a:buFont typeface="Wingdings" panose="05000000000000000000" pitchFamily="2" charset="2"/>
              <a:buChar char="n"/>
            </a:pPr>
            <a:endParaRPr lang="de-DE" sz="1800" dirty="0">
              <a:solidFill>
                <a:schemeClr val="tx1"/>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b="1" dirty="0" smtClean="0">
                <a:solidFill>
                  <a:schemeClr val="tx1"/>
                </a:solidFill>
                <a:ea typeface="Verdana" panose="020B0604030504040204" pitchFamily="34" charset="0"/>
                <a:cs typeface="Arial" panose="020B0604020202020204" pitchFamily="34" charset="0"/>
              </a:rPr>
              <a:t>pro Ehegatten</a:t>
            </a:r>
            <a:r>
              <a:rPr lang="de-DE" sz="1800" dirty="0" smtClean="0">
                <a:solidFill>
                  <a:schemeClr val="tx1"/>
                </a:solidFill>
                <a:ea typeface="Verdana" panose="020B0604030504040204" pitchFamily="34" charset="0"/>
                <a:cs typeface="Arial" panose="020B0604020202020204" pitchFamily="34" charset="0"/>
              </a:rPr>
              <a:t>, unabhängig von Veranlagungsart, keine Übertragung möglich</a:t>
            </a:r>
            <a:br>
              <a:rPr lang="de-DE" sz="1800" dirty="0" smtClean="0">
                <a:solidFill>
                  <a:schemeClr val="tx1"/>
                </a:solidFill>
                <a:ea typeface="Verdana" panose="020B0604030504040204" pitchFamily="34" charset="0"/>
                <a:cs typeface="Arial" panose="020B0604020202020204" pitchFamily="34" charset="0"/>
              </a:rPr>
            </a:br>
            <a:endParaRPr lang="de-DE" sz="1800" dirty="0" smtClean="0">
              <a:solidFill>
                <a:schemeClr val="tx1"/>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dirty="0" smtClean="0">
                <a:solidFill>
                  <a:schemeClr val="tx1"/>
                </a:solidFill>
                <a:ea typeface="Verdana" panose="020B0604030504040204" pitchFamily="34" charset="0"/>
                <a:cs typeface="Arial" panose="020B0604020202020204" pitchFamily="34" charset="0"/>
              </a:rPr>
              <a:t>Den Betrag von 2.400 € übersteigende </a:t>
            </a:r>
            <a:r>
              <a:rPr lang="de-DE" sz="1800" b="1" dirty="0" smtClean="0">
                <a:solidFill>
                  <a:schemeClr val="tx1"/>
                </a:solidFill>
                <a:ea typeface="Verdana" panose="020B0604030504040204" pitchFamily="34" charset="0"/>
                <a:cs typeface="Arial" panose="020B0604020202020204" pitchFamily="34" charset="0"/>
              </a:rPr>
              <a:t>steuerpflichtige Einnahmen </a:t>
            </a:r>
            <a:r>
              <a:rPr lang="de-DE" sz="1800" dirty="0" smtClean="0">
                <a:solidFill>
                  <a:schemeClr val="tx1"/>
                </a:solidFill>
                <a:ea typeface="Verdana" panose="020B0604030504040204" pitchFamily="34" charset="0"/>
                <a:cs typeface="Arial" panose="020B0604020202020204" pitchFamily="34" charset="0"/>
              </a:rPr>
              <a:t>sind grundsätzlich im Rahmen der ESt-Veranlagung zu erfassen; diese Einnahmen bleiben ggf. aufgrund des </a:t>
            </a:r>
            <a:r>
              <a:rPr lang="de-DE" sz="1800" b="1" dirty="0" smtClean="0">
                <a:solidFill>
                  <a:schemeClr val="tx1"/>
                </a:solidFill>
                <a:ea typeface="Verdana" panose="020B0604030504040204" pitchFamily="34" charset="0"/>
                <a:cs typeface="Arial" panose="020B0604020202020204" pitchFamily="34" charset="0"/>
              </a:rPr>
              <a:t>Härteausgleichs</a:t>
            </a:r>
            <a:r>
              <a:rPr lang="de-DE" sz="1800" dirty="0" smtClean="0">
                <a:solidFill>
                  <a:schemeClr val="tx1"/>
                </a:solidFill>
                <a:ea typeface="Verdana" panose="020B0604030504040204" pitchFamily="34" charset="0"/>
                <a:cs typeface="Arial" panose="020B0604020202020204" pitchFamily="34" charset="0"/>
              </a:rPr>
              <a:t> nach § 46 Abs. 3 EStG </a:t>
            </a:r>
            <a:r>
              <a:rPr lang="de-DE" sz="1800" b="1" dirty="0" smtClean="0">
                <a:solidFill>
                  <a:schemeClr val="tx1"/>
                </a:solidFill>
                <a:ea typeface="Verdana" panose="020B0604030504040204" pitchFamily="34" charset="0"/>
                <a:cs typeface="Arial" panose="020B0604020202020204" pitchFamily="34" charset="0"/>
              </a:rPr>
              <a:t>ohne</a:t>
            </a:r>
            <a:r>
              <a:rPr lang="de-DE" sz="1800" dirty="0" smtClean="0">
                <a:solidFill>
                  <a:schemeClr val="tx1"/>
                </a:solidFill>
                <a:ea typeface="Verdana" panose="020B0604030504040204" pitchFamily="34" charset="0"/>
                <a:cs typeface="Arial" panose="020B0604020202020204" pitchFamily="34" charset="0"/>
              </a:rPr>
              <a:t> steuerliche Auswirkungen (410 €)</a:t>
            </a:r>
            <a:endParaRPr lang="de-DE" sz="1800" dirty="0">
              <a:solidFill>
                <a:srgbClr val="000000"/>
              </a:solidFill>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773096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7"/>
          <p:cNvSpPr txBox="1">
            <a:spLocks noChangeArrowheads="1"/>
          </p:cNvSpPr>
          <p:nvPr/>
        </p:nvSpPr>
        <p:spPr bwMode="auto">
          <a:xfrm>
            <a:off x="114673" y="620688"/>
            <a:ext cx="8785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rgbClr val="8F1936"/>
                </a:solidFill>
                <a:latin typeface="Arial" panose="020B0604020202020204" pitchFamily="34" charset="0"/>
                <a:ea typeface="ＭＳ Ｐゴシック" panose="020B0600070205080204" pitchFamily="34" charset="-128"/>
              </a:defRPr>
            </a:lvl1pPr>
            <a:lvl2pPr marL="742950" indent="-285750">
              <a:defRPr sz="3200">
                <a:solidFill>
                  <a:srgbClr val="8F1936"/>
                </a:solidFill>
                <a:latin typeface="Arial" panose="020B0604020202020204" pitchFamily="34" charset="0"/>
                <a:ea typeface="ＭＳ Ｐゴシック" panose="020B0600070205080204" pitchFamily="34" charset="-128"/>
              </a:defRPr>
            </a:lvl2pPr>
            <a:lvl3pPr marL="1143000" indent="-228600">
              <a:defRPr sz="3200">
                <a:solidFill>
                  <a:srgbClr val="8F1936"/>
                </a:solidFill>
                <a:latin typeface="Arial" panose="020B0604020202020204" pitchFamily="34" charset="0"/>
                <a:ea typeface="ＭＳ Ｐゴシック" panose="020B0600070205080204" pitchFamily="34" charset="-128"/>
              </a:defRPr>
            </a:lvl3pPr>
            <a:lvl4pPr marL="1600200" indent="-228600">
              <a:defRPr sz="3200">
                <a:solidFill>
                  <a:srgbClr val="8F1936"/>
                </a:solidFill>
                <a:latin typeface="Arial" panose="020B0604020202020204" pitchFamily="34" charset="0"/>
                <a:ea typeface="ＭＳ Ｐゴシック" panose="020B0600070205080204" pitchFamily="34" charset="-128"/>
              </a:defRPr>
            </a:lvl4pPr>
            <a:lvl5pPr marL="2057400" indent="-228600">
              <a:defRPr sz="3200">
                <a:solidFill>
                  <a:srgbClr val="8F1936"/>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9pPr>
          </a:lstStyle>
          <a:p>
            <a:pPr eaLnBrk="1" hangingPunct="1"/>
            <a:r>
              <a:rPr lang="de-DE" altLang="de-DE" sz="1800" b="1" dirty="0">
                <a:solidFill>
                  <a:srgbClr val="A50021"/>
                </a:solidFill>
                <a:latin typeface="Tahoma" panose="020B0604030504040204" pitchFamily="34" charset="0"/>
                <a:cs typeface="Tahoma" panose="020B0604030504040204" pitchFamily="34" charset="0"/>
              </a:rPr>
              <a:t>	</a:t>
            </a:r>
            <a:r>
              <a:rPr lang="de-DE" altLang="de-DE" sz="2400" b="1" dirty="0" smtClean="0">
                <a:solidFill>
                  <a:srgbClr val="A50021"/>
                </a:solidFill>
                <a:cs typeface="Arial" panose="020B0604020202020204" pitchFamily="34" charset="0"/>
              </a:rPr>
              <a:t>Nebenberufliche Tätigkeit</a:t>
            </a:r>
            <a:endParaRPr lang="de-DE" altLang="de-DE" sz="2400" b="1" dirty="0">
              <a:solidFill>
                <a:srgbClr val="A50021"/>
              </a:solidFill>
              <a:cs typeface="Arial" panose="020B0604020202020204" pitchFamily="34" charset="0"/>
            </a:endParaRPr>
          </a:p>
        </p:txBody>
      </p:sp>
      <p:sp>
        <p:nvSpPr>
          <p:cNvPr id="4" name="Textfeld 3"/>
          <p:cNvSpPr txBox="1"/>
          <p:nvPr/>
        </p:nvSpPr>
        <p:spPr>
          <a:xfrm>
            <a:off x="899592" y="1134180"/>
            <a:ext cx="8000306" cy="4308872"/>
          </a:xfrm>
          <a:prstGeom prst="rect">
            <a:avLst/>
          </a:prstGeom>
        </p:spPr>
        <p:txBody>
          <a:bodyPr wrap="square" rtlCol="0">
            <a:spAutoFit/>
          </a:bodyPr>
          <a:lstStyle/>
          <a:p>
            <a:pPr marL="285750" indent="-285750">
              <a:buClr>
                <a:srgbClr val="990033"/>
              </a:buClr>
              <a:buFont typeface="Wingdings" panose="05000000000000000000" pitchFamily="2" charset="2"/>
              <a:buChar char="§"/>
            </a:pPr>
            <a:endParaRPr lang="de-DE" sz="1800"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buClr>
                <a:srgbClr val="990033"/>
              </a:buClr>
            </a:pPr>
            <a:r>
              <a:rPr lang="de-DE" sz="2000" b="1" dirty="0" smtClean="0"/>
              <a:t>Eintragung</a:t>
            </a:r>
            <a:r>
              <a:rPr lang="de-DE" sz="2000" b="1" dirty="0" smtClean="0">
                <a:solidFill>
                  <a:srgbClr val="A50021"/>
                </a:solidFill>
                <a:cs typeface="Arial" panose="020B0604020202020204" pitchFamily="34" charset="0"/>
              </a:rPr>
              <a:t/>
            </a:r>
            <a:br>
              <a:rPr lang="de-DE" sz="2000" b="1" dirty="0" smtClean="0">
                <a:solidFill>
                  <a:srgbClr val="A50021"/>
                </a:solidFill>
                <a:cs typeface="Arial" panose="020B0604020202020204" pitchFamily="34" charset="0"/>
              </a:rPr>
            </a:br>
            <a:endParaRPr lang="de-DE" sz="2000" b="1" dirty="0" smtClean="0">
              <a:solidFill>
                <a:srgbClr val="A50021"/>
              </a:solidFill>
              <a:cs typeface="Arial" panose="020B0604020202020204" pitchFamily="34" charset="0"/>
            </a:endParaRPr>
          </a:p>
          <a:p>
            <a:pPr marL="285750" indent="-285750">
              <a:buClr>
                <a:srgbClr val="990033"/>
              </a:buClr>
              <a:buFont typeface="Wingdings" panose="05000000000000000000" pitchFamily="2" charset="2"/>
              <a:buChar char="§"/>
            </a:pPr>
            <a:r>
              <a:rPr lang="de-DE" sz="1800" dirty="0" smtClean="0">
                <a:solidFill>
                  <a:srgbClr val="000000"/>
                </a:solidFill>
                <a:ea typeface="Verdana" panose="020B0604030504040204" pitchFamily="34" charset="0"/>
                <a:cs typeface="Arial" panose="020B0604020202020204" pitchFamily="34" charset="0"/>
              </a:rPr>
              <a:t>Selbstständige</a:t>
            </a:r>
          </a:p>
          <a:p>
            <a:pPr>
              <a:buClr>
                <a:srgbClr val="990033"/>
              </a:buClr>
            </a:pPr>
            <a:r>
              <a:rPr lang="de-DE" sz="1800" dirty="0" smtClean="0">
                <a:solidFill>
                  <a:srgbClr val="000000"/>
                </a:solidFill>
                <a:ea typeface="Verdana" panose="020B0604030504040204" pitchFamily="34" charset="0"/>
                <a:cs typeface="Arial" panose="020B0604020202020204" pitchFamily="34" charset="0"/>
              </a:rPr>
              <a:t>     Anlage S</a:t>
            </a:r>
            <a:endParaRPr lang="de-DE" sz="1800" dirty="0">
              <a:solidFill>
                <a:srgbClr val="000000"/>
              </a:solidFill>
              <a:ea typeface="Verdana" panose="020B0604030504040204" pitchFamily="34" charset="0"/>
              <a:cs typeface="Arial" panose="020B0604020202020204" pitchFamily="34" charset="0"/>
            </a:endParaRPr>
          </a:p>
          <a:p>
            <a:pPr marL="285750" indent="-285750">
              <a:buClr>
                <a:srgbClr val="990033"/>
              </a:buClr>
              <a:buFont typeface="Wingdings" panose="05000000000000000000" pitchFamily="2" charset="2"/>
              <a:buChar char="§"/>
            </a:pPr>
            <a:endParaRPr lang="de-DE" sz="1800" dirty="0" smtClean="0">
              <a:solidFill>
                <a:srgbClr val="000000"/>
              </a:solidFill>
              <a:ea typeface="Verdana" panose="020B0604030504040204" pitchFamily="34" charset="0"/>
              <a:cs typeface="Arial" panose="020B0604020202020204" pitchFamily="34" charset="0"/>
            </a:endParaRPr>
          </a:p>
          <a:p>
            <a:pPr marL="285750" indent="-285750">
              <a:buClr>
                <a:srgbClr val="990033"/>
              </a:buClr>
              <a:buFont typeface="Wingdings" panose="05000000000000000000" pitchFamily="2" charset="2"/>
              <a:buChar char="§"/>
            </a:pPr>
            <a:endParaRPr lang="de-DE" sz="1800" dirty="0">
              <a:solidFill>
                <a:srgbClr val="000000"/>
              </a:solidFill>
              <a:ea typeface="Verdana" panose="020B0604030504040204" pitchFamily="34" charset="0"/>
              <a:cs typeface="Arial" panose="020B0604020202020204" pitchFamily="34" charset="0"/>
            </a:endParaRPr>
          </a:p>
          <a:p>
            <a:pPr marL="285750" indent="-285750">
              <a:buClr>
                <a:srgbClr val="990033"/>
              </a:buClr>
              <a:buFont typeface="Wingdings" panose="05000000000000000000" pitchFamily="2" charset="2"/>
              <a:buChar char="§"/>
            </a:pPr>
            <a:endParaRPr lang="de-DE" sz="1800" dirty="0" smtClean="0">
              <a:solidFill>
                <a:srgbClr val="000000"/>
              </a:solidFill>
              <a:ea typeface="Verdana" panose="020B0604030504040204" pitchFamily="34" charset="0"/>
              <a:cs typeface="Arial" panose="020B0604020202020204" pitchFamily="34" charset="0"/>
            </a:endParaRPr>
          </a:p>
          <a:p>
            <a:pPr marL="285750" indent="-285750">
              <a:buClr>
                <a:srgbClr val="990033"/>
              </a:buClr>
              <a:buFont typeface="Wingdings" panose="05000000000000000000" pitchFamily="2" charset="2"/>
              <a:buChar char="§"/>
            </a:pPr>
            <a:endParaRPr lang="de-DE" sz="1800" dirty="0" smtClean="0">
              <a:solidFill>
                <a:srgbClr val="000000"/>
              </a:solidFill>
              <a:ea typeface="Verdana" panose="020B0604030504040204" pitchFamily="34" charset="0"/>
              <a:cs typeface="Arial" panose="020B0604020202020204" pitchFamily="34" charset="0"/>
            </a:endParaRPr>
          </a:p>
          <a:p>
            <a:pPr marL="285750" indent="-285750">
              <a:buClr>
                <a:srgbClr val="990033"/>
              </a:buClr>
              <a:buFont typeface="Wingdings" panose="05000000000000000000" pitchFamily="2" charset="2"/>
              <a:buChar char="§"/>
            </a:pPr>
            <a:endParaRPr lang="de-DE" sz="1800" dirty="0">
              <a:solidFill>
                <a:srgbClr val="000000"/>
              </a:solidFill>
              <a:ea typeface="Verdana" panose="020B0604030504040204" pitchFamily="34" charset="0"/>
              <a:cs typeface="Arial" panose="020B0604020202020204" pitchFamily="34" charset="0"/>
            </a:endParaRPr>
          </a:p>
          <a:p>
            <a:pPr marL="285750" indent="-285750">
              <a:buClr>
                <a:srgbClr val="990033"/>
              </a:buClr>
              <a:buFont typeface="Wingdings" panose="05000000000000000000" pitchFamily="2" charset="2"/>
              <a:buChar char="§"/>
            </a:pPr>
            <a:endParaRPr lang="de-DE" sz="1800" dirty="0" smtClean="0">
              <a:solidFill>
                <a:srgbClr val="000000"/>
              </a:solidFill>
              <a:ea typeface="Verdana" panose="020B0604030504040204" pitchFamily="34" charset="0"/>
              <a:cs typeface="Arial" panose="020B0604020202020204" pitchFamily="34" charset="0"/>
            </a:endParaRPr>
          </a:p>
          <a:p>
            <a:pPr marL="285750" indent="-285750">
              <a:buClr>
                <a:srgbClr val="990033"/>
              </a:buClr>
              <a:buFont typeface="Wingdings" panose="05000000000000000000" pitchFamily="2" charset="2"/>
              <a:buChar char="§"/>
            </a:pPr>
            <a:endParaRPr lang="de-DE" sz="1800" dirty="0" smtClean="0">
              <a:solidFill>
                <a:srgbClr val="000000"/>
              </a:solidFill>
              <a:ea typeface="Verdana" panose="020B0604030504040204" pitchFamily="34" charset="0"/>
              <a:cs typeface="Arial" panose="020B0604020202020204" pitchFamily="34" charset="0"/>
            </a:endParaRPr>
          </a:p>
          <a:p>
            <a:pPr>
              <a:buClr>
                <a:srgbClr val="990033"/>
              </a:buClr>
            </a:pPr>
            <a:endParaRPr lang="de-DE" sz="1800" dirty="0" smtClean="0">
              <a:solidFill>
                <a:srgbClr val="000000"/>
              </a:solidFill>
              <a:ea typeface="Verdana" panose="020B0604030504040204" pitchFamily="34" charset="0"/>
              <a:cs typeface="Arial" panose="020B0604020202020204" pitchFamily="34" charset="0"/>
            </a:endParaRPr>
          </a:p>
          <a:p>
            <a:pPr marL="285750" indent="-285750">
              <a:buClr>
                <a:srgbClr val="990033"/>
              </a:buClr>
              <a:buFont typeface="Wingdings" panose="05000000000000000000" pitchFamily="2" charset="2"/>
              <a:buChar char="§"/>
            </a:pPr>
            <a:r>
              <a:rPr lang="de-DE" sz="1800" dirty="0" smtClean="0">
                <a:solidFill>
                  <a:srgbClr val="000000"/>
                </a:solidFill>
                <a:ea typeface="Verdana" panose="020B0604030504040204" pitchFamily="34" charset="0"/>
                <a:cs typeface="Arial" panose="020B0604020202020204" pitchFamily="34" charset="0"/>
              </a:rPr>
              <a:t>Arbeitnehmer</a:t>
            </a:r>
          </a:p>
          <a:p>
            <a:pPr>
              <a:buClr>
                <a:srgbClr val="990033"/>
              </a:buClr>
            </a:pPr>
            <a:r>
              <a:rPr lang="de-DE" sz="1800" dirty="0">
                <a:solidFill>
                  <a:srgbClr val="000000"/>
                </a:solidFill>
                <a:ea typeface="Verdana" panose="020B0604030504040204" pitchFamily="34" charset="0"/>
                <a:cs typeface="Arial" panose="020B0604020202020204" pitchFamily="34" charset="0"/>
              </a:rPr>
              <a:t> </a:t>
            </a:r>
            <a:r>
              <a:rPr lang="de-DE" sz="1800" dirty="0" smtClean="0">
                <a:solidFill>
                  <a:srgbClr val="000000"/>
                </a:solidFill>
                <a:ea typeface="Verdana" panose="020B0604030504040204" pitchFamily="34" charset="0"/>
                <a:cs typeface="Arial" panose="020B0604020202020204" pitchFamily="34" charset="0"/>
              </a:rPr>
              <a:t>    Anlage N</a:t>
            </a:r>
          </a:p>
        </p:txBody>
      </p:sp>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9583" y="1700808"/>
            <a:ext cx="5656843" cy="1090546"/>
          </a:xfrm>
          <a:prstGeom prst="rect">
            <a:avLst/>
          </a:prstGeom>
        </p:spPr>
      </p:pic>
      <p:pic>
        <p:nvPicPr>
          <p:cNvPr id="3" name="Grafik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30957" y="2876892"/>
            <a:ext cx="4925419" cy="1828759"/>
          </a:xfrm>
          <a:prstGeom prst="rect">
            <a:avLst/>
          </a:prstGeom>
        </p:spPr>
      </p:pic>
      <p:pic>
        <p:nvPicPr>
          <p:cNvPr id="5" name="Grafik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19583" y="4830175"/>
            <a:ext cx="5036793" cy="1767177"/>
          </a:xfrm>
          <a:prstGeom prst="rect">
            <a:avLst/>
          </a:prstGeom>
        </p:spPr>
      </p:pic>
      <p:sp>
        <p:nvSpPr>
          <p:cNvPr id="6" name="Rechteck 5"/>
          <p:cNvSpPr/>
          <p:nvPr/>
        </p:nvSpPr>
        <p:spPr bwMode="auto">
          <a:xfrm>
            <a:off x="3275856" y="2348880"/>
            <a:ext cx="1440160" cy="72008"/>
          </a:xfrm>
          <a:prstGeom prst="rect">
            <a:avLst/>
          </a:prstGeom>
          <a:solidFill>
            <a:schemeClr val="tx2">
              <a:lumMod val="40000"/>
              <a:lumOff val="60000"/>
            </a:schemeClr>
          </a:solidFill>
          <a:ln>
            <a:noFill/>
          </a:ln>
          <a:effectLs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Rechteck 7"/>
          <p:cNvSpPr/>
          <p:nvPr/>
        </p:nvSpPr>
        <p:spPr bwMode="auto">
          <a:xfrm>
            <a:off x="5072289" y="2348880"/>
            <a:ext cx="576064" cy="72008"/>
          </a:xfrm>
          <a:prstGeom prst="rect">
            <a:avLst/>
          </a:prstGeom>
          <a:solidFill>
            <a:schemeClr val="tx2">
              <a:lumMod val="40000"/>
              <a:lumOff val="60000"/>
            </a:schemeClr>
          </a:solidFill>
          <a:ln>
            <a:noFill/>
          </a:ln>
          <a:effectLs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9" name="Rechteck 8"/>
          <p:cNvSpPr/>
          <p:nvPr/>
        </p:nvSpPr>
        <p:spPr bwMode="auto">
          <a:xfrm>
            <a:off x="6156176" y="2348880"/>
            <a:ext cx="504056" cy="72008"/>
          </a:xfrm>
          <a:prstGeom prst="rect">
            <a:avLst/>
          </a:prstGeom>
          <a:solidFill>
            <a:schemeClr val="tx2">
              <a:lumMod val="40000"/>
              <a:lumOff val="60000"/>
            </a:schemeClr>
          </a:solidFill>
          <a:ln>
            <a:noFill/>
          </a:ln>
          <a:effectLs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11" name="Rechteck 10"/>
          <p:cNvSpPr/>
          <p:nvPr/>
        </p:nvSpPr>
        <p:spPr bwMode="auto">
          <a:xfrm>
            <a:off x="7143851" y="2348880"/>
            <a:ext cx="757407" cy="72008"/>
          </a:xfrm>
          <a:prstGeom prst="rect">
            <a:avLst/>
          </a:prstGeom>
          <a:solidFill>
            <a:schemeClr val="tx2">
              <a:lumMod val="40000"/>
              <a:lumOff val="60000"/>
            </a:schemeClr>
          </a:solidFill>
          <a:ln>
            <a:noFill/>
          </a:ln>
          <a:effectLs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13" name="Rechteck 12"/>
          <p:cNvSpPr/>
          <p:nvPr/>
        </p:nvSpPr>
        <p:spPr bwMode="auto">
          <a:xfrm>
            <a:off x="6660232" y="4509120"/>
            <a:ext cx="1008112" cy="72008"/>
          </a:xfrm>
          <a:prstGeom prst="rect">
            <a:avLst/>
          </a:prstGeom>
          <a:solidFill>
            <a:schemeClr val="tx2">
              <a:lumMod val="40000"/>
              <a:lumOff val="60000"/>
            </a:schemeClr>
          </a:solidFill>
          <a:ln>
            <a:noFill/>
          </a:ln>
          <a:effectLs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14" name="Ellipse 13"/>
          <p:cNvSpPr/>
          <p:nvPr/>
        </p:nvSpPr>
        <p:spPr bwMode="auto">
          <a:xfrm>
            <a:off x="3037714" y="4003316"/>
            <a:ext cx="94126" cy="692468"/>
          </a:xfrm>
          <a:prstGeom prst="ellipse">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16" name="Ellipse 15"/>
          <p:cNvSpPr/>
          <p:nvPr/>
        </p:nvSpPr>
        <p:spPr bwMode="auto">
          <a:xfrm>
            <a:off x="3037714" y="2059901"/>
            <a:ext cx="119071" cy="692468"/>
          </a:xfrm>
          <a:prstGeom prst="ellipse">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17" name="Ellipse 16"/>
          <p:cNvSpPr/>
          <p:nvPr/>
        </p:nvSpPr>
        <p:spPr bwMode="auto">
          <a:xfrm>
            <a:off x="3037714" y="2098886"/>
            <a:ext cx="238142" cy="692468"/>
          </a:xfrm>
          <a:prstGeom prst="ellipse">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18" name="Ellipse 17"/>
          <p:cNvSpPr/>
          <p:nvPr/>
        </p:nvSpPr>
        <p:spPr bwMode="auto">
          <a:xfrm>
            <a:off x="2998900" y="2228703"/>
            <a:ext cx="238142" cy="301923"/>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19" name="Ellipse 18"/>
          <p:cNvSpPr/>
          <p:nvPr/>
        </p:nvSpPr>
        <p:spPr bwMode="auto">
          <a:xfrm>
            <a:off x="2926008" y="6260070"/>
            <a:ext cx="230777" cy="265274"/>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20" name="Ellipse 19"/>
          <p:cNvSpPr/>
          <p:nvPr/>
        </p:nvSpPr>
        <p:spPr bwMode="auto">
          <a:xfrm>
            <a:off x="2966976" y="4417498"/>
            <a:ext cx="270065" cy="283219"/>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22" name="Rechteck 21"/>
          <p:cNvSpPr/>
          <p:nvPr/>
        </p:nvSpPr>
        <p:spPr bwMode="auto">
          <a:xfrm>
            <a:off x="6660232" y="6356703"/>
            <a:ext cx="936104" cy="72008"/>
          </a:xfrm>
          <a:prstGeom prst="rect">
            <a:avLst/>
          </a:prstGeom>
          <a:solidFill>
            <a:schemeClr val="tx2">
              <a:lumMod val="40000"/>
              <a:lumOff val="60000"/>
            </a:schemeClr>
          </a:solidFill>
          <a:ln>
            <a:noFill/>
          </a:ln>
          <a:effectLs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21" name="Ellipse 20"/>
          <p:cNvSpPr/>
          <p:nvPr/>
        </p:nvSpPr>
        <p:spPr bwMode="auto">
          <a:xfrm>
            <a:off x="2946476" y="4893198"/>
            <a:ext cx="230777" cy="265274"/>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23" name="Rechteck 22"/>
          <p:cNvSpPr/>
          <p:nvPr/>
        </p:nvSpPr>
        <p:spPr bwMode="auto">
          <a:xfrm>
            <a:off x="6660232" y="4989831"/>
            <a:ext cx="936104" cy="72008"/>
          </a:xfrm>
          <a:prstGeom prst="rect">
            <a:avLst/>
          </a:prstGeom>
          <a:solidFill>
            <a:schemeClr val="tx2">
              <a:lumMod val="40000"/>
              <a:lumOff val="60000"/>
            </a:schemeClr>
          </a:solidFill>
          <a:ln>
            <a:noFill/>
          </a:ln>
          <a:effectLs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781230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7"/>
          <p:cNvSpPr txBox="1">
            <a:spLocks noChangeArrowheads="1"/>
          </p:cNvSpPr>
          <p:nvPr/>
        </p:nvSpPr>
        <p:spPr bwMode="auto">
          <a:xfrm>
            <a:off x="114673" y="620688"/>
            <a:ext cx="8785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rgbClr val="8F1936"/>
                </a:solidFill>
                <a:latin typeface="Arial" panose="020B0604020202020204" pitchFamily="34" charset="0"/>
                <a:ea typeface="ＭＳ Ｐゴシック" panose="020B0600070205080204" pitchFamily="34" charset="-128"/>
              </a:defRPr>
            </a:lvl1pPr>
            <a:lvl2pPr marL="742950" indent="-285750">
              <a:defRPr sz="3200">
                <a:solidFill>
                  <a:srgbClr val="8F1936"/>
                </a:solidFill>
                <a:latin typeface="Arial" panose="020B0604020202020204" pitchFamily="34" charset="0"/>
                <a:ea typeface="ＭＳ Ｐゴシック" panose="020B0600070205080204" pitchFamily="34" charset="-128"/>
              </a:defRPr>
            </a:lvl2pPr>
            <a:lvl3pPr marL="1143000" indent="-228600">
              <a:defRPr sz="3200">
                <a:solidFill>
                  <a:srgbClr val="8F1936"/>
                </a:solidFill>
                <a:latin typeface="Arial" panose="020B0604020202020204" pitchFamily="34" charset="0"/>
                <a:ea typeface="ＭＳ Ｐゴシック" panose="020B0600070205080204" pitchFamily="34" charset="-128"/>
              </a:defRPr>
            </a:lvl3pPr>
            <a:lvl4pPr marL="1600200" indent="-228600">
              <a:defRPr sz="3200">
                <a:solidFill>
                  <a:srgbClr val="8F1936"/>
                </a:solidFill>
                <a:latin typeface="Arial" panose="020B0604020202020204" pitchFamily="34" charset="0"/>
                <a:ea typeface="ＭＳ Ｐゴシック" panose="020B0600070205080204" pitchFamily="34" charset="-128"/>
              </a:defRPr>
            </a:lvl4pPr>
            <a:lvl5pPr marL="2057400" indent="-228600">
              <a:defRPr sz="3200">
                <a:solidFill>
                  <a:srgbClr val="8F1936"/>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9pPr>
          </a:lstStyle>
          <a:p>
            <a:pPr eaLnBrk="1" hangingPunct="1"/>
            <a:r>
              <a:rPr lang="de-DE" altLang="de-DE" sz="1800" b="1" dirty="0">
                <a:solidFill>
                  <a:srgbClr val="A50021"/>
                </a:solidFill>
                <a:latin typeface="Tahoma" panose="020B0604030504040204" pitchFamily="34" charset="0"/>
                <a:cs typeface="Tahoma" panose="020B0604030504040204" pitchFamily="34" charset="0"/>
              </a:rPr>
              <a:t>	</a:t>
            </a:r>
            <a:r>
              <a:rPr lang="de-DE" altLang="de-DE" sz="2400" b="1" dirty="0" smtClean="0">
                <a:solidFill>
                  <a:srgbClr val="A50021"/>
                </a:solidFill>
                <a:cs typeface="Arial" panose="020B0604020202020204" pitchFamily="34" charset="0"/>
              </a:rPr>
              <a:t>Nebenberufliche Tätigkeit</a:t>
            </a:r>
            <a:endParaRPr lang="de-DE" altLang="de-DE" sz="2400" b="1" dirty="0">
              <a:solidFill>
                <a:srgbClr val="A50021"/>
              </a:solidFill>
              <a:cs typeface="Arial" panose="020B0604020202020204" pitchFamily="34" charset="0"/>
            </a:endParaRPr>
          </a:p>
        </p:txBody>
      </p:sp>
      <p:sp>
        <p:nvSpPr>
          <p:cNvPr id="4" name="Textfeld 3"/>
          <p:cNvSpPr txBox="1"/>
          <p:nvPr/>
        </p:nvSpPr>
        <p:spPr>
          <a:xfrm>
            <a:off x="899592" y="1196752"/>
            <a:ext cx="8000306" cy="3785652"/>
          </a:xfrm>
          <a:prstGeom prst="rect">
            <a:avLst/>
          </a:prstGeom>
        </p:spPr>
        <p:txBody>
          <a:bodyPr wrap="square" rtlCol="0">
            <a:spAutoFit/>
          </a:bodyPr>
          <a:lstStyle/>
          <a:p>
            <a:pPr marL="285750" indent="-285750">
              <a:buClr>
                <a:srgbClr val="990033"/>
              </a:buClr>
              <a:buFont typeface="Wingdings" panose="05000000000000000000" pitchFamily="2" charset="2"/>
              <a:buChar char="n"/>
            </a:pPr>
            <a:endParaRPr lang="de-DE" sz="1800"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buClr>
                <a:srgbClr val="990033"/>
              </a:buClr>
            </a:pPr>
            <a:r>
              <a:rPr lang="de-DE" sz="2000" b="1" dirty="0" smtClean="0"/>
              <a:t>Abzug von Ausgaben als Betriebsausgaben (BA) oder Werbungskosten (WK)</a:t>
            </a:r>
            <a:r>
              <a:rPr lang="de-DE" sz="2000" b="1" dirty="0" smtClean="0">
                <a:solidFill>
                  <a:srgbClr val="A50021"/>
                </a:solidFill>
                <a:cs typeface="Arial" panose="020B0604020202020204" pitchFamily="34" charset="0"/>
              </a:rPr>
              <a:t/>
            </a:r>
            <a:br>
              <a:rPr lang="de-DE" sz="2000" b="1" dirty="0" smtClean="0">
                <a:solidFill>
                  <a:srgbClr val="A50021"/>
                </a:solidFill>
                <a:cs typeface="Arial" panose="020B0604020202020204" pitchFamily="34" charset="0"/>
              </a:rPr>
            </a:br>
            <a:endParaRPr lang="de-DE" sz="2000" b="1" dirty="0" smtClean="0">
              <a:solidFill>
                <a:srgbClr val="A50021"/>
              </a:solidFill>
              <a:cs typeface="Arial" panose="020B0604020202020204" pitchFamily="34" charset="0"/>
            </a:endParaRPr>
          </a:p>
          <a:p>
            <a:pPr>
              <a:buClr>
                <a:srgbClr val="990033"/>
              </a:buClr>
            </a:pPr>
            <a:endParaRPr lang="de-DE" sz="1800" dirty="0" smtClean="0">
              <a:solidFill>
                <a:srgbClr val="000000"/>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dirty="0" smtClean="0">
                <a:solidFill>
                  <a:srgbClr val="000000"/>
                </a:solidFill>
                <a:ea typeface="Verdana" panose="020B0604030504040204" pitchFamily="34" charset="0"/>
                <a:cs typeface="Arial" panose="020B0604020202020204" pitchFamily="34" charset="0"/>
              </a:rPr>
              <a:t>Abzug von BA / WK grundsätzlich nur möglich, wenn sowohl die </a:t>
            </a:r>
            <a:r>
              <a:rPr lang="de-DE" sz="1800" b="1" dirty="0" smtClean="0">
                <a:solidFill>
                  <a:srgbClr val="000000"/>
                </a:solidFill>
                <a:ea typeface="Verdana" panose="020B0604030504040204" pitchFamily="34" charset="0"/>
                <a:cs typeface="Arial" panose="020B0604020202020204" pitchFamily="34" charset="0"/>
              </a:rPr>
              <a:t>Einnahmen</a:t>
            </a:r>
            <a:r>
              <a:rPr lang="de-DE" sz="1800" dirty="0" smtClean="0">
                <a:solidFill>
                  <a:srgbClr val="000000"/>
                </a:solidFill>
                <a:ea typeface="Verdana" panose="020B0604030504040204" pitchFamily="34" charset="0"/>
                <a:cs typeface="Arial" panose="020B0604020202020204" pitchFamily="34" charset="0"/>
              </a:rPr>
              <a:t> </a:t>
            </a:r>
            <a:r>
              <a:rPr lang="de-DE" sz="1800" b="1" u="sng" dirty="0" smtClean="0">
                <a:solidFill>
                  <a:srgbClr val="C00000"/>
                </a:solidFill>
                <a:ea typeface="Verdana" panose="020B0604030504040204" pitchFamily="34" charset="0"/>
                <a:cs typeface="Arial" panose="020B0604020202020204" pitchFamily="34" charset="0"/>
              </a:rPr>
              <a:t>und</a:t>
            </a:r>
            <a:r>
              <a:rPr lang="de-DE" sz="1800" dirty="0" smtClean="0">
                <a:solidFill>
                  <a:srgbClr val="C00000"/>
                </a:solidFill>
                <a:ea typeface="Verdana" panose="020B0604030504040204" pitchFamily="34" charset="0"/>
                <a:cs typeface="Arial" panose="020B0604020202020204" pitchFamily="34" charset="0"/>
              </a:rPr>
              <a:t> </a:t>
            </a:r>
            <a:r>
              <a:rPr lang="de-DE" sz="1800" dirty="0" smtClean="0">
                <a:solidFill>
                  <a:srgbClr val="000000"/>
                </a:solidFill>
                <a:ea typeface="Verdana" panose="020B0604030504040204" pitchFamily="34" charset="0"/>
                <a:cs typeface="Arial" panose="020B0604020202020204" pitchFamily="34" charset="0"/>
              </a:rPr>
              <a:t>gleichzeitig auch die </a:t>
            </a:r>
            <a:r>
              <a:rPr lang="de-DE" sz="1800" b="1" dirty="0" smtClean="0">
                <a:solidFill>
                  <a:srgbClr val="000000"/>
                </a:solidFill>
                <a:ea typeface="Verdana" panose="020B0604030504040204" pitchFamily="34" charset="0"/>
                <a:cs typeface="Arial" panose="020B0604020202020204" pitchFamily="34" charset="0"/>
              </a:rPr>
              <a:t>Ausgaben</a:t>
            </a:r>
            <a:r>
              <a:rPr lang="de-DE" sz="1800" dirty="0" smtClean="0">
                <a:solidFill>
                  <a:srgbClr val="000000"/>
                </a:solidFill>
                <a:ea typeface="Verdana" panose="020B0604030504040204" pitchFamily="34" charset="0"/>
                <a:cs typeface="Arial" panose="020B0604020202020204" pitchFamily="34" charset="0"/>
              </a:rPr>
              <a:t> den Betrag von </a:t>
            </a:r>
            <a:r>
              <a:rPr lang="de-DE" sz="1800" b="1" dirty="0" smtClean="0">
                <a:solidFill>
                  <a:srgbClr val="000000"/>
                </a:solidFill>
                <a:ea typeface="Verdana" panose="020B0604030504040204" pitchFamily="34" charset="0"/>
                <a:cs typeface="Arial" panose="020B0604020202020204" pitchFamily="34" charset="0"/>
              </a:rPr>
              <a:t>2.400 € übersteigen</a:t>
            </a:r>
            <a:r>
              <a:rPr lang="de-DE" sz="1800" dirty="0" smtClean="0">
                <a:solidFill>
                  <a:srgbClr val="000000"/>
                </a:solidFill>
                <a:ea typeface="Verdana" panose="020B0604030504040204" pitchFamily="34" charset="0"/>
                <a:cs typeface="Arial" panose="020B0604020202020204" pitchFamily="34" charset="0"/>
              </a:rPr>
              <a:t> (§ 3 Nr. 26 Satz </a:t>
            </a:r>
            <a:r>
              <a:rPr lang="de-DE" sz="1800" b="1" dirty="0" smtClean="0">
                <a:solidFill>
                  <a:srgbClr val="000000"/>
                </a:solidFill>
                <a:ea typeface="Verdana" panose="020B0604030504040204" pitchFamily="34" charset="0"/>
                <a:cs typeface="Arial" panose="020B0604020202020204" pitchFamily="34" charset="0"/>
              </a:rPr>
              <a:t>2</a:t>
            </a:r>
            <a:r>
              <a:rPr lang="de-DE" sz="1800" dirty="0" smtClean="0">
                <a:solidFill>
                  <a:srgbClr val="000000"/>
                </a:solidFill>
                <a:ea typeface="Verdana" panose="020B0604030504040204" pitchFamily="34" charset="0"/>
                <a:cs typeface="Arial" panose="020B0604020202020204" pitchFamily="34" charset="0"/>
              </a:rPr>
              <a:t> EStG); in Arbeitnehmerfällen ist der ArbN-Pauschbetrag anzusetzen, soweit nicht bereits verbraucht</a:t>
            </a:r>
            <a:br>
              <a:rPr lang="de-DE" sz="1800" dirty="0" smtClean="0">
                <a:solidFill>
                  <a:srgbClr val="000000"/>
                </a:solidFill>
                <a:ea typeface="Verdana" panose="020B0604030504040204" pitchFamily="34" charset="0"/>
                <a:cs typeface="Arial" panose="020B0604020202020204" pitchFamily="34" charset="0"/>
              </a:rPr>
            </a:br>
            <a:endParaRPr lang="de-DE" sz="1800" dirty="0" smtClean="0">
              <a:solidFill>
                <a:srgbClr val="000000"/>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endParaRPr lang="de-DE" sz="1800" dirty="0" smtClean="0">
              <a:solidFill>
                <a:srgbClr val="000000"/>
              </a:solidFill>
              <a:ea typeface="Verdana" panose="020B0604030504040204" pitchFamily="34" charset="0"/>
              <a:cs typeface="Arial" panose="020B0604020202020204" pitchFamily="34" charset="0"/>
            </a:endParaRPr>
          </a:p>
          <a:p>
            <a:pPr marL="285750" lvl="1" indent="-285750">
              <a:buClr>
                <a:srgbClr val="990033"/>
              </a:buClr>
              <a:buFont typeface="Wingdings" panose="05000000000000000000" pitchFamily="2" charset="2"/>
              <a:buChar char="n"/>
            </a:pPr>
            <a:r>
              <a:rPr lang="de-DE" sz="1800" b="1" dirty="0" smtClean="0">
                <a:solidFill>
                  <a:srgbClr val="000000"/>
                </a:solidFill>
                <a:ea typeface="Verdana" panose="020B0604030504040204" pitchFamily="34" charset="0"/>
                <a:cs typeface="Arial" panose="020B0604020202020204" pitchFamily="34" charset="0"/>
              </a:rPr>
              <a:t>Vergebliche Aufwendungen </a:t>
            </a:r>
            <a:r>
              <a:rPr lang="de-DE" sz="1800" dirty="0" smtClean="0">
                <a:solidFill>
                  <a:srgbClr val="000000"/>
                </a:solidFill>
                <a:ea typeface="Verdana" panose="020B0604030504040204" pitchFamily="34" charset="0"/>
                <a:cs typeface="Arial" panose="020B0604020202020204" pitchFamily="34" charset="0"/>
              </a:rPr>
              <a:t>(vorweggenommene Betriebsausgaben) sind abzugsfähig, wenn es nicht mehr zur Ausübung der Tätigkeit kommt</a:t>
            </a:r>
            <a:endParaRPr lang="de-DE" sz="1800" dirty="0">
              <a:solidFill>
                <a:srgbClr val="000000"/>
              </a:solidFill>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324942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7"/>
          <p:cNvSpPr txBox="1">
            <a:spLocks noChangeArrowheads="1"/>
          </p:cNvSpPr>
          <p:nvPr/>
        </p:nvSpPr>
        <p:spPr bwMode="auto">
          <a:xfrm>
            <a:off x="114673" y="620688"/>
            <a:ext cx="8785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rgbClr val="8F1936"/>
                </a:solidFill>
                <a:latin typeface="Arial" panose="020B0604020202020204" pitchFamily="34" charset="0"/>
                <a:ea typeface="ＭＳ Ｐゴシック" panose="020B0600070205080204" pitchFamily="34" charset="-128"/>
              </a:defRPr>
            </a:lvl1pPr>
            <a:lvl2pPr marL="742950" indent="-285750">
              <a:defRPr sz="3200">
                <a:solidFill>
                  <a:srgbClr val="8F1936"/>
                </a:solidFill>
                <a:latin typeface="Arial" panose="020B0604020202020204" pitchFamily="34" charset="0"/>
                <a:ea typeface="ＭＳ Ｐゴシック" panose="020B0600070205080204" pitchFamily="34" charset="-128"/>
              </a:defRPr>
            </a:lvl2pPr>
            <a:lvl3pPr marL="1143000" indent="-228600">
              <a:defRPr sz="3200">
                <a:solidFill>
                  <a:srgbClr val="8F1936"/>
                </a:solidFill>
                <a:latin typeface="Arial" panose="020B0604020202020204" pitchFamily="34" charset="0"/>
                <a:ea typeface="ＭＳ Ｐゴシック" panose="020B0600070205080204" pitchFamily="34" charset="-128"/>
              </a:defRPr>
            </a:lvl3pPr>
            <a:lvl4pPr marL="1600200" indent="-228600">
              <a:defRPr sz="3200">
                <a:solidFill>
                  <a:srgbClr val="8F1936"/>
                </a:solidFill>
                <a:latin typeface="Arial" panose="020B0604020202020204" pitchFamily="34" charset="0"/>
                <a:ea typeface="ＭＳ Ｐゴシック" panose="020B0600070205080204" pitchFamily="34" charset="-128"/>
              </a:defRPr>
            </a:lvl4pPr>
            <a:lvl5pPr marL="2057400" indent="-228600">
              <a:defRPr sz="3200">
                <a:solidFill>
                  <a:srgbClr val="8F1936"/>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9pPr>
          </a:lstStyle>
          <a:p>
            <a:pPr eaLnBrk="1" hangingPunct="1"/>
            <a:r>
              <a:rPr lang="de-DE" altLang="de-DE" sz="1800" b="1" dirty="0">
                <a:solidFill>
                  <a:srgbClr val="A50021"/>
                </a:solidFill>
                <a:latin typeface="Tahoma" panose="020B0604030504040204" pitchFamily="34" charset="0"/>
                <a:cs typeface="Tahoma" panose="020B0604030504040204" pitchFamily="34" charset="0"/>
              </a:rPr>
              <a:t>	</a:t>
            </a:r>
            <a:r>
              <a:rPr lang="de-DE" altLang="de-DE" sz="2400" b="1" dirty="0" smtClean="0">
                <a:solidFill>
                  <a:srgbClr val="A50021"/>
                </a:solidFill>
                <a:cs typeface="Arial" panose="020B0604020202020204" pitchFamily="34" charset="0"/>
              </a:rPr>
              <a:t>Nebenberufliche Tätigkeit</a:t>
            </a:r>
            <a:endParaRPr lang="de-DE" altLang="de-DE" sz="2400" b="1" dirty="0">
              <a:solidFill>
                <a:srgbClr val="A50021"/>
              </a:solidFill>
              <a:cs typeface="Arial" panose="020B0604020202020204" pitchFamily="34" charset="0"/>
            </a:endParaRPr>
          </a:p>
        </p:txBody>
      </p:sp>
      <p:sp>
        <p:nvSpPr>
          <p:cNvPr id="4" name="Textfeld 3"/>
          <p:cNvSpPr txBox="1"/>
          <p:nvPr/>
        </p:nvSpPr>
        <p:spPr>
          <a:xfrm>
            <a:off x="899592" y="1293148"/>
            <a:ext cx="8000306" cy="1661993"/>
          </a:xfrm>
          <a:prstGeom prst="rect">
            <a:avLst/>
          </a:prstGeom>
        </p:spPr>
        <p:txBody>
          <a:bodyPr wrap="square" rtlCol="0">
            <a:spAutoFit/>
          </a:bodyPr>
          <a:lstStyle/>
          <a:p>
            <a:pPr>
              <a:buClr>
                <a:srgbClr val="990033"/>
              </a:buClr>
            </a:pPr>
            <a:r>
              <a:rPr lang="de-DE" sz="2000" b="1" dirty="0" smtClean="0"/>
              <a:t>…</a:t>
            </a:r>
            <a:endParaRPr lang="de-DE" sz="800" b="1" dirty="0" smtClean="0"/>
          </a:p>
          <a:p>
            <a:pPr>
              <a:buClr>
                <a:srgbClr val="990033"/>
              </a:buClr>
            </a:pPr>
            <a:endParaRPr lang="de-DE" sz="800" b="1" dirty="0" smtClean="0"/>
          </a:p>
          <a:p>
            <a:pPr>
              <a:buClr>
                <a:srgbClr val="990033"/>
              </a:buClr>
            </a:pPr>
            <a:r>
              <a:rPr lang="de-DE" sz="1800" b="1" dirty="0" smtClean="0"/>
              <a:t>Beispiel</a:t>
            </a:r>
            <a:r>
              <a:rPr lang="de-DE" sz="800" dirty="0" smtClean="0"/>
              <a:t/>
            </a:r>
            <a:br>
              <a:rPr lang="de-DE" sz="800" dirty="0" smtClean="0"/>
            </a:br>
            <a:r>
              <a:rPr lang="de-DE" sz="800" dirty="0" smtClean="0"/>
              <a:t/>
            </a:r>
            <a:br>
              <a:rPr lang="de-DE" sz="800" dirty="0" smtClean="0"/>
            </a:br>
            <a:r>
              <a:rPr lang="de-DE" sz="1600" dirty="0" smtClean="0">
                <a:solidFill>
                  <a:schemeClr val="tx1"/>
                </a:solidFill>
              </a:rPr>
              <a:t>Die Einnahmen aus der nebenberuflichen Tätigkeit des Chorleiters Martin vom Freizeitchor Nachtigall e.V. belaufen sich im Kj. 2018 auf 5.000 € und die Ausgaben auf 4.000 €.</a:t>
            </a:r>
            <a:endParaRPr lang="de-DE" sz="1600" dirty="0">
              <a:solidFill>
                <a:schemeClr val="tx1"/>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2369605813"/>
              </p:ext>
            </p:extLst>
          </p:nvPr>
        </p:nvGraphicFramePr>
        <p:xfrm>
          <a:off x="1043608" y="3036952"/>
          <a:ext cx="4080487" cy="2433320"/>
        </p:xfrm>
        <a:graphic>
          <a:graphicData uri="http://schemas.openxmlformats.org/drawingml/2006/table">
            <a:tbl>
              <a:tblPr firstRow="1" bandRow="1">
                <a:tableStyleId>{5C22544A-7EE6-4342-B048-85BDC9FD1C3A}</a:tableStyleId>
              </a:tblPr>
              <a:tblGrid>
                <a:gridCol w="1656184"/>
                <a:gridCol w="2424303"/>
              </a:tblGrid>
              <a:tr h="370840">
                <a:tc>
                  <a:txBody>
                    <a:bodyPr/>
                    <a:lstStyle/>
                    <a:p>
                      <a:r>
                        <a:rPr lang="de-DE" sz="1600" dirty="0" smtClean="0">
                          <a:solidFill>
                            <a:srgbClr val="990033"/>
                          </a:solidFill>
                        </a:rPr>
                        <a:t>Lösung</a:t>
                      </a:r>
                      <a:endParaRPr lang="de-DE" sz="1600" dirty="0">
                        <a:solidFill>
                          <a:srgbClr val="990033"/>
                        </a:solidFill>
                      </a:endParaRPr>
                    </a:p>
                  </a:txBody>
                  <a:tcPr/>
                </a:tc>
                <a:tc>
                  <a:txBody>
                    <a:bodyPr/>
                    <a:lstStyle/>
                    <a:p>
                      <a:r>
                        <a:rPr lang="de-DE" sz="1600" dirty="0" smtClean="0">
                          <a:solidFill>
                            <a:schemeClr val="tx1"/>
                          </a:solidFill>
                        </a:rPr>
                        <a:t>§ 3 Nr. 26 Satz 2 EStG</a:t>
                      </a:r>
                      <a:endParaRPr lang="de-DE" sz="1600" dirty="0">
                        <a:solidFill>
                          <a:schemeClr val="tx1"/>
                        </a:solidFill>
                      </a:endParaRPr>
                    </a:p>
                  </a:txBody>
                  <a:tcPr/>
                </a:tc>
              </a:tr>
              <a:tr h="370840">
                <a:tc>
                  <a:txBody>
                    <a:bodyPr/>
                    <a:lstStyle/>
                    <a:p>
                      <a:r>
                        <a:rPr lang="de-DE" sz="1600" dirty="0" smtClean="0">
                          <a:solidFill>
                            <a:schemeClr val="tx1"/>
                          </a:solidFill>
                        </a:rPr>
                        <a:t>Einnahmen</a:t>
                      </a:r>
                      <a:endParaRPr lang="de-DE" sz="1600" dirty="0">
                        <a:solidFill>
                          <a:schemeClr val="tx1"/>
                        </a:solidFill>
                      </a:endParaRPr>
                    </a:p>
                  </a:txBody>
                  <a:tcPr/>
                </a:tc>
                <a:tc>
                  <a:txBody>
                    <a:bodyPr/>
                    <a:lstStyle/>
                    <a:p>
                      <a:r>
                        <a:rPr lang="de-DE" sz="1600" dirty="0" smtClean="0">
                          <a:solidFill>
                            <a:schemeClr val="tx1"/>
                          </a:solidFill>
                        </a:rPr>
                        <a:t>5.000 €</a:t>
                      </a:r>
                      <a:endParaRPr lang="de-DE" sz="1600" dirty="0">
                        <a:solidFill>
                          <a:schemeClr val="tx1"/>
                        </a:solidFill>
                      </a:endParaRPr>
                    </a:p>
                  </a:txBody>
                  <a:tcPr/>
                </a:tc>
              </a:tr>
              <a:tr h="370840">
                <a:tc>
                  <a:txBody>
                    <a:bodyPr/>
                    <a:lstStyle/>
                    <a:p>
                      <a:r>
                        <a:rPr lang="de-DE" sz="1600" dirty="0" smtClean="0">
                          <a:solidFill>
                            <a:schemeClr val="tx1"/>
                          </a:solidFill>
                        </a:rPr>
                        <a:t>steuerfrei</a:t>
                      </a:r>
                      <a:endParaRPr lang="de-DE" sz="1600" dirty="0">
                        <a:solidFill>
                          <a:schemeClr val="tx1"/>
                        </a:solidFill>
                      </a:endParaRPr>
                    </a:p>
                  </a:txBody>
                  <a:tcPr/>
                </a:tc>
                <a:tc>
                  <a:txBody>
                    <a:bodyPr/>
                    <a:lstStyle/>
                    <a:p>
                      <a:r>
                        <a:rPr lang="de-DE" sz="1600" dirty="0" smtClean="0">
                          <a:solidFill>
                            <a:schemeClr val="tx1"/>
                          </a:solidFill>
                        </a:rPr>
                        <a:t>2.400 €</a:t>
                      </a:r>
                      <a:endParaRPr lang="de-DE" sz="1600" dirty="0">
                        <a:solidFill>
                          <a:schemeClr val="tx1"/>
                        </a:solidFill>
                      </a:endParaRPr>
                    </a:p>
                  </a:txBody>
                  <a:tcPr/>
                </a:tc>
              </a:tr>
              <a:tr h="370840">
                <a:tc>
                  <a:txBody>
                    <a:bodyPr/>
                    <a:lstStyle/>
                    <a:p>
                      <a:r>
                        <a:rPr lang="de-DE" sz="1600" dirty="0" smtClean="0">
                          <a:solidFill>
                            <a:schemeClr val="tx1"/>
                          </a:solidFill>
                        </a:rPr>
                        <a:t>steuerpflichtig</a:t>
                      </a:r>
                      <a:endParaRPr lang="de-DE" sz="1600" dirty="0">
                        <a:solidFill>
                          <a:schemeClr val="tx1"/>
                        </a:solidFill>
                      </a:endParaRPr>
                    </a:p>
                  </a:txBody>
                  <a:tcPr/>
                </a:tc>
                <a:tc>
                  <a:txBody>
                    <a:bodyPr/>
                    <a:lstStyle/>
                    <a:p>
                      <a:r>
                        <a:rPr lang="de-DE" sz="1600" dirty="0" smtClean="0">
                          <a:solidFill>
                            <a:schemeClr val="tx1"/>
                          </a:solidFill>
                        </a:rPr>
                        <a:t>2.600 €</a:t>
                      </a:r>
                      <a:endParaRPr lang="de-DE" sz="1600" dirty="0">
                        <a:solidFill>
                          <a:schemeClr val="tx1"/>
                        </a:solidFill>
                      </a:endParaRPr>
                    </a:p>
                  </a:txBody>
                  <a:tcPr/>
                </a:tc>
              </a:tr>
              <a:tr h="370840">
                <a:tc>
                  <a:txBody>
                    <a:bodyPr/>
                    <a:lstStyle/>
                    <a:p>
                      <a:r>
                        <a:rPr lang="de-DE" sz="1600" dirty="0" smtClean="0">
                          <a:solidFill>
                            <a:schemeClr val="tx1"/>
                          </a:solidFill>
                        </a:rPr>
                        <a:t>abzugsfähige Ausgaben</a:t>
                      </a:r>
                      <a:endParaRPr lang="de-DE" sz="1600" dirty="0">
                        <a:solidFill>
                          <a:schemeClr val="tx1"/>
                        </a:solidFill>
                      </a:endParaRPr>
                    </a:p>
                  </a:txBody>
                  <a:tcPr/>
                </a:tc>
                <a:tc>
                  <a:txBody>
                    <a:bodyPr/>
                    <a:lstStyle/>
                    <a:p>
                      <a:r>
                        <a:rPr lang="de-DE" sz="1600" dirty="0" smtClean="0">
                          <a:solidFill>
                            <a:schemeClr val="tx1"/>
                          </a:solidFill>
                        </a:rPr>
                        <a:t>1.600 € </a:t>
                      </a:r>
                      <a:br>
                        <a:rPr lang="de-DE" sz="1600" dirty="0" smtClean="0">
                          <a:solidFill>
                            <a:schemeClr val="tx1"/>
                          </a:solidFill>
                        </a:rPr>
                      </a:br>
                      <a:r>
                        <a:rPr lang="de-DE" sz="1600" dirty="0" smtClean="0">
                          <a:solidFill>
                            <a:schemeClr val="tx1"/>
                          </a:solidFill>
                        </a:rPr>
                        <a:t>(4.000 € ./. 2.400 €)</a:t>
                      </a:r>
                      <a:endParaRPr lang="de-DE" sz="1600" dirty="0">
                        <a:solidFill>
                          <a:schemeClr val="tx1"/>
                        </a:solidFill>
                      </a:endParaRPr>
                    </a:p>
                  </a:txBody>
                  <a:tcPr/>
                </a:tc>
              </a:tr>
              <a:tr h="370840">
                <a:tc>
                  <a:txBody>
                    <a:bodyPr/>
                    <a:lstStyle/>
                    <a:p>
                      <a:r>
                        <a:rPr lang="de-DE" sz="1600" dirty="0" smtClean="0">
                          <a:solidFill>
                            <a:schemeClr val="tx1"/>
                          </a:solidFill>
                        </a:rPr>
                        <a:t>steuerpflichtig</a:t>
                      </a:r>
                      <a:endParaRPr lang="de-DE" sz="1600" dirty="0">
                        <a:solidFill>
                          <a:schemeClr val="tx1"/>
                        </a:solidFill>
                      </a:endParaRPr>
                    </a:p>
                  </a:txBody>
                  <a:tcPr/>
                </a:tc>
                <a:tc>
                  <a:txBody>
                    <a:bodyPr/>
                    <a:lstStyle/>
                    <a:p>
                      <a:r>
                        <a:rPr lang="de-DE" sz="1600" b="1" dirty="0" smtClean="0">
                          <a:solidFill>
                            <a:schemeClr val="tx1"/>
                          </a:solidFill>
                        </a:rPr>
                        <a:t>1.000 €</a:t>
                      </a:r>
                      <a:endParaRPr lang="de-DE" sz="1600" b="1" dirty="0">
                        <a:solidFill>
                          <a:schemeClr val="tx1"/>
                        </a:solidFill>
                      </a:endParaRPr>
                    </a:p>
                  </a:txBody>
                  <a:tcPr/>
                </a:tc>
              </a:tr>
            </a:tbl>
          </a:graphicData>
        </a:graphic>
      </p:graphicFrame>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8144" y="3429000"/>
            <a:ext cx="2819794" cy="2810267"/>
          </a:xfrm>
          <a:prstGeom prst="rect">
            <a:avLst/>
          </a:prstGeom>
        </p:spPr>
      </p:pic>
      <p:sp>
        <p:nvSpPr>
          <p:cNvPr id="5" name="Rechteck 4"/>
          <p:cNvSpPr/>
          <p:nvPr/>
        </p:nvSpPr>
        <p:spPr bwMode="auto">
          <a:xfrm>
            <a:off x="6948264" y="4725144"/>
            <a:ext cx="288032" cy="288032"/>
          </a:xfrm>
          <a:prstGeom prst="rect">
            <a:avLst/>
          </a:prstGeom>
          <a:solidFill>
            <a:schemeClr val="bg1"/>
          </a:solidFill>
          <a:ln>
            <a:noFill/>
          </a:ln>
          <a:effectLst/>
          <a:extLst/>
        </p:spPr>
        <p:txBody>
          <a:bodyPr vert="horz" wrap="square" lIns="0" tIns="0" rIns="0" bIns="0" numCol="1" rtlCol="0" anchor="b"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3200" b="0" i="0" u="none" strike="noStrike" cap="none" normalizeH="0" baseline="0" smtClean="0">
              <a:ln>
                <a:noFill/>
              </a:ln>
              <a:solidFill>
                <a:srgbClr val="8F1936"/>
              </a:solidFill>
              <a:effectLst/>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47044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7"/>
          <p:cNvSpPr txBox="1">
            <a:spLocks noChangeArrowheads="1"/>
          </p:cNvSpPr>
          <p:nvPr/>
        </p:nvSpPr>
        <p:spPr bwMode="auto">
          <a:xfrm>
            <a:off x="114673" y="620688"/>
            <a:ext cx="8785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rgbClr val="8F1936"/>
                </a:solidFill>
                <a:latin typeface="Arial" panose="020B0604020202020204" pitchFamily="34" charset="0"/>
                <a:ea typeface="ＭＳ Ｐゴシック" panose="020B0600070205080204" pitchFamily="34" charset="-128"/>
              </a:defRPr>
            </a:lvl1pPr>
            <a:lvl2pPr marL="742950" indent="-285750">
              <a:defRPr sz="3200">
                <a:solidFill>
                  <a:srgbClr val="8F1936"/>
                </a:solidFill>
                <a:latin typeface="Arial" panose="020B0604020202020204" pitchFamily="34" charset="0"/>
                <a:ea typeface="ＭＳ Ｐゴシック" panose="020B0600070205080204" pitchFamily="34" charset="-128"/>
              </a:defRPr>
            </a:lvl2pPr>
            <a:lvl3pPr marL="1143000" indent="-228600">
              <a:defRPr sz="3200">
                <a:solidFill>
                  <a:srgbClr val="8F1936"/>
                </a:solidFill>
                <a:latin typeface="Arial" panose="020B0604020202020204" pitchFamily="34" charset="0"/>
                <a:ea typeface="ＭＳ Ｐゴシック" panose="020B0600070205080204" pitchFamily="34" charset="-128"/>
              </a:defRPr>
            </a:lvl3pPr>
            <a:lvl4pPr marL="1600200" indent="-228600">
              <a:defRPr sz="3200">
                <a:solidFill>
                  <a:srgbClr val="8F1936"/>
                </a:solidFill>
                <a:latin typeface="Arial" panose="020B0604020202020204" pitchFamily="34" charset="0"/>
                <a:ea typeface="ＭＳ Ｐゴシック" panose="020B0600070205080204" pitchFamily="34" charset="-128"/>
              </a:defRPr>
            </a:lvl4pPr>
            <a:lvl5pPr marL="2057400" indent="-228600">
              <a:defRPr sz="3200">
                <a:solidFill>
                  <a:srgbClr val="8F1936"/>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a:solidFill>
                  <a:srgbClr val="8F1936"/>
                </a:solidFill>
                <a:latin typeface="Arial" panose="020B0604020202020204" pitchFamily="34" charset="0"/>
                <a:ea typeface="ＭＳ Ｐゴシック" panose="020B0600070205080204" pitchFamily="34" charset="-128"/>
              </a:defRPr>
            </a:lvl9pPr>
          </a:lstStyle>
          <a:p>
            <a:pPr eaLnBrk="1" hangingPunct="1"/>
            <a:r>
              <a:rPr lang="de-DE" altLang="de-DE" sz="1800" b="1" dirty="0">
                <a:solidFill>
                  <a:srgbClr val="A50021"/>
                </a:solidFill>
                <a:latin typeface="Tahoma" panose="020B0604030504040204" pitchFamily="34" charset="0"/>
                <a:cs typeface="Tahoma" panose="020B0604030504040204" pitchFamily="34" charset="0"/>
              </a:rPr>
              <a:t>	</a:t>
            </a:r>
            <a:r>
              <a:rPr lang="de-DE" altLang="de-DE" sz="2400" b="1" dirty="0" smtClean="0">
                <a:solidFill>
                  <a:srgbClr val="A50021"/>
                </a:solidFill>
                <a:cs typeface="Arial" panose="020B0604020202020204" pitchFamily="34" charset="0"/>
              </a:rPr>
              <a:t>Nebenberufliche Tätigkeit</a:t>
            </a:r>
            <a:endParaRPr lang="de-DE" altLang="de-DE" sz="2400" b="1" dirty="0">
              <a:solidFill>
                <a:srgbClr val="A50021"/>
              </a:solidFill>
              <a:cs typeface="Arial" panose="020B0604020202020204" pitchFamily="34" charset="0"/>
            </a:endParaRPr>
          </a:p>
        </p:txBody>
      </p:sp>
      <p:sp>
        <p:nvSpPr>
          <p:cNvPr id="4" name="Textfeld 3"/>
          <p:cNvSpPr txBox="1"/>
          <p:nvPr/>
        </p:nvSpPr>
        <p:spPr>
          <a:xfrm>
            <a:off x="899592" y="1196752"/>
            <a:ext cx="8000306" cy="5293757"/>
          </a:xfrm>
          <a:prstGeom prst="rect">
            <a:avLst/>
          </a:prstGeom>
        </p:spPr>
        <p:txBody>
          <a:bodyPr wrap="square" rtlCol="0">
            <a:spAutoFit/>
          </a:bodyPr>
          <a:lstStyle/>
          <a:p>
            <a:pPr marL="285750" indent="-285750">
              <a:buClr>
                <a:srgbClr val="990033"/>
              </a:buClr>
              <a:buFont typeface="Wingdings" panose="05000000000000000000" pitchFamily="2" charset="2"/>
              <a:buChar char="n"/>
            </a:pPr>
            <a:endParaRPr lang="de-DE" sz="1800"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buClr>
                <a:srgbClr val="990033"/>
              </a:buClr>
            </a:pPr>
            <a:r>
              <a:rPr lang="de-DE" sz="2000" b="1" dirty="0" smtClean="0"/>
              <a:t>Steuerrechtliche Behandlung von Zahlungen an Übungsleiter mit anschließender Rückspende an den gemeinnützigen Verein</a:t>
            </a:r>
          </a:p>
          <a:p>
            <a:pPr>
              <a:buClr>
                <a:srgbClr val="990033"/>
              </a:buClr>
            </a:pPr>
            <a:endParaRPr lang="de-DE" sz="2000" b="1" dirty="0">
              <a:solidFill>
                <a:srgbClr val="000000"/>
              </a:solidFill>
              <a:ea typeface="Verdana" panose="020B0604030504040204" pitchFamily="34" charset="0"/>
              <a:cs typeface="Arial" panose="020B0604020202020204" pitchFamily="34" charset="0"/>
            </a:endParaRPr>
          </a:p>
          <a:p>
            <a:pPr>
              <a:buClr>
                <a:srgbClr val="990033"/>
              </a:buClr>
            </a:pPr>
            <a:r>
              <a:rPr lang="de-DE" sz="1800" b="1" dirty="0"/>
              <a:t>Sachverhalt</a:t>
            </a:r>
            <a:r>
              <a:rPr lang="de-DE" sz="1800" dirty="0" smtClean="0">
                <a:solidFill>
                  <a:srgbClr val="000000"/>
                </a:solidFill>
                <a:ea typeface="Verdana" panose="020B0604030504040204" pitchFamily="34" charset="0"/>
                <a:cs typeface="Arial" panose="020B0604020202020204" pitchFamily="34" charset="0"/>
              </a:rPr>
              <a:t>:</a:t>
            </a:r>
            <a:br>
              <a:rPr lang="de-DE" sz="1800" dirty="0" smtClean="0">
                <a:solidFill>
                  <a:srgbClr val="000000"/>
                </a:solidFill>
                <a:ea typeface="Verdana" panose="020B0604030504040204" pitchFamily="34" charset="0"/>
                <a:cs typeface="Arial" panose="020B0604020202020204" pitchFamily="34" charset="0"/>
              </a:rPr>
            </a:br>
            <a:endParaRPr lang="de-DE" sz="1800" dirty="0" smtClean="0">
              <a:solidFill>
                <a:srgbClr val="000000"/>
              </a:solidFill>
              <a:ea typeface="Verdana" panose="020B0604030504040204" pitchFamily="34" charset="0"/>
              <a:cs typeface="Arial" panose="020B0604020202020204" pitchFamily="34" charset="0"/>
            </a:endParaRPr>
          </a:p>
          <a:p>
            <a:pPr marL="285750" indent="-285750">
              <a:buClr>
                <a:srgbClr val="990033"/>
              </a:buClr>
              <a:buFont typeface="Wingdings" panose="05000000000000000000" pitchFamily="2" charset="2"/>
              <a:buChar char="n"/>
            </a:pPr>
            <a:r>
              <a:rPr lang="de-DE" sz="1600" dirty="0" smtClean="0">
                <a:solidFill>
                  <a:srgbClr val="000000"/>
                </a:solidFill>
                <a:ea typeface="Verdana" panose="020B0604030504040204" pitchFamily="34" charset="0"/>
                <a:cs typeface="Arial" panose="020B0604020202020204" pitchFamily="34" charset="0"/>
              </a:rPr>
              <a:t>Verein zahlt - unabhängig von tatsächlich geleisteten Stunden - Übungsleitervergütungen in Höhe des Freibetrags von 2.400 €, wenn es die finanzielle Situation zulässt (freiwillige Leistung des Vereins).</a:t>
            </a:r>
            <a:br>
              <a:rPr lang="de-DE" sz="1600" dirty="0" smtClean="0">
                <a:solidFill>
                  <a:srgbClr val="000000"/>
                </a:solidFill>
                <a:ea typeface="Verdana" panose="020B0604030504040204" pitchFamily="34" charset="0"/>
                <a:cs typeface="Arial" panose="020B0604020202020204" pitchFamily="34" charset="0"/>
              </a:rPr>
            </a:br>
            <a:endParaRPr lang="de-DE" sz="1600" dirty="0" smtClean="0">
              <a:solidFill>
                <a:srgbClr val="000000"/>
              </a:solidFill>
              <a:ea typeface="Verdana" panose="020B0604030504040204" pitchFamily="34" charset="0"/>
              <a:cs typeface="Arial" panose="020B0604020202020204" pitchFamily="34" charset="0"/>
            </a:endParaRPr>
          </a:p>
          <a:p>
            <a:pPr marL="285750" indent="-285750">
              <a:buClr>
                <a:srgbClr val="990033"/>
              </a:buClr>
              <a:buFont typeface="Wingdings" panose="05000000000000000000" pitchFamily="2" charset="2"/>
              <a:buChar char="n"/>
            </a:pPr>
            <a:r>
              <a:rPr lang="de-DE" sz="1600" dirty="0" smtClean="0">
                <a:solidFill>
                  <a:srgbClr val="000000"/>
                </a:solidFill>
                <a:ea typeface="Verdana" panose="020B0604030504040204" pitchFamily="34" charset="0"/>
                <a:cs typeface="Arial" panose="020B0604020202020204" pitchFamily="34" charset="0"/>
              </a:rPr>
              <a:t>Übungsleiter zahlen die Vergütung innerhalb weniger Tage in identischer Höhe zurück.</a:t>
            </a:r>
            <a:br>
              <a:rPr lang="de-DE" sz="1600" dirty="0" smtClean="0">
                <a:solidFill>
                  <a:srgbClr val="000000"/>
                </a:solidFill>
                <a:ea typeface="Verdana" panose="020B0604030504040204" pitchFamily="34" charset="0"/>
                <a:cs typeface="Arial" panose="020B0604020202020204" pitchFamily="34" charset="0"/>
              </a:rPr>
            </a:br>
            <a:endParaRPr lang="de-DE" sz="1600" dirty="0" smtClean="0">
              <a:solidFill>
                <a:srgbClr val="000000"/>
              </a:solidFill>
              <a:ea typeface="Verdana" panose="020B0604030504040204" pitchFamily="34" charset="0"/>
              <a:cs typeface="Arial" panose="020B0604020202020204" pitchFamily="34" charset="0"/>
            </a:endParaRPr>
          </a:p>
          <a:p>
            <a:pPr marL="285750" indent="-285750">
              <a:buClr>
                <a:srgbClr val="990033"/>
              </a:buClr>
              <a:buFont typeface="Wingdings" panose="05000000000000000000" pitchFamily="2" charset="2"/>
              <a:buChar char="n"/>
            </a:pPr>
            <a:r>
              <a:rPr lang="de-DE" sz="1600" dirty="0" smtClean="0">
                <a:solidFill>
                  <a:srgbClr val="000000"/>
                </a:solidFill>
                <a:ea typeface="Verdana" panose="020B0604030504040204" pitchFamily="34" charset="0"/>
                <a:cs typeface="Arial" panose="020B0604020202020204" pitchFamily="34" charset="0"/>
              </a:rPr>
              <a:t>Rollierendes System: Erst nach Eingang der Spende des vorigen Übungsleiters wird - mit dem „gleichen Geld“ - dem nächsten Übungsleiter die Pauschale ausgezahlt.</a:t>
            </a:r>
            <a:r>
              <a:rPr lang="de-DE" sz="1600" dirty="0">
                <a:solidFill>
                  <a:srgbClr val="000000"/>
                </a:solidFill>
                <a:ea typeface="Verdana" panose="020B0604030504040204" pitchFamily="34" charset="0"/>
                <a:cs typeface="Arial" panose="020B0604020202020204" pitchFamily="34" charset="0"/>
              </a:rPr>
              <a:t/>
            </a:r>
            <a:br>
              <a:rPr lang="de-DE" sz="1600" dirty="0">
                <a:solidFill>
                  <a:srgbClr val="000000"/>
                </a:solidFill>
                <a:ea typeface="Verdana" panose="020B0604030504040204" pitchFamily="34" charset="0"/>
                <a:cs typeface="Arial" panose="020B0604020202020204" pitchFamily="34" charset="0"/>
              </a:rPr>
            </a:br>
            <a:endParaRPr lang="de-DE" sz="1600" dirty="0" smtClean="0">
              <a:solidFill>
                <a:srgbClr val="000000"/>
              </a:solidFill>
              <a:ea typeface="Verdana" panose="020B0604030504040204" pitchFamily="34" charset="0"/>
              <a:cs typeface="Arial" panose="020B0604020202020204" pitchFamily="34" charset="0"/>
            </a:endParaRPr>
          </a:p>
          <a:p>
            <a:pPr marL="285750" indent="-285750">
              <a:buClr>
                <a:srgbClr val="990033"/>
              </a:buClr>
              <a:buFont typeface="Wingdings" panose="05000000000000000000" pitchFamily="2" charset="2"/>
              <a:buChar char="n"/>
            </a:pPr>
            <a:r>
              <a:rPr lang="de-DE" sz="1600" dirty="0" smtClean="0">
                <a:solidFill>
                  <a:srgbClr val="000000"/>
                </a:solidFill>
                <a:ea typeface="Verdana" panose="020B0604030504040204" pitchFamily="34" charset="0"/>
                <a:cs typeface="Arial" panose="020B0604020202020204" pitchFamily="34" charset="0"/>
              </a:rPr>
              <a:t>Übungsleiter begehren für die gezahlte Vergütung den Freibetrag nach </a:t>
            </a:r>
            <a:br>
              <a:rPr lang="de-DE" sz="1600" dirty="0" smtClean="0">
                <a:solidFill>
                  <a:srgbClr val="000000"/>
                </a:solidFill>
                <a:ea typeface="Verdana" panose="020B0604030504040204" pitchFamily="34" charset="0"/>
                <a:cs typeface="Arial" panose="020B0604020202020204" pitchFamily="34" charset="0"/>
              </a:rPr>
            </a:br>
            <a:r>
              <a:rPr lang="de-DE" sz="1600" dirty="0" smtClean="0">
                <a:solidFill>
                  <a:srgbClr val="000000"/>
                </a:solidFill>
                <a:ea typeface="Verdana" panose="020B0604030504040204" pitchFamily="34" charset="0"/>
                <a:cs typeface="Arial" panose="020B0604020202020204" pitchFamily="34" charset="0"/>
              </a:rPr>
              <a:t>§ 3 Nr. 26 EStG und für die Rückzahlung den Spendenabzug nach </a:t>
            </a:r>
            <a:br>
              <a:rPr lang="de-DE" sz="1600" dirty="0" smtClean="0">
                <a:solidFill>
                  <a:srgbClr val="000000"/>
                </a:solidFill>
                <a:ea typeface="Verdana" panose="020B0604030504040204" pitchFamily="34" charset="0"/>
                <a:cs typeface="Arial" panose="020B0604020202020204" pitchFamily="34" charset="0"/>
              </a:rPr>
            </a:br>
            <a:r>
              <a:rPr lang="de-DE" sz="1600" dirty="0" smtClean="0">
                <a:solidFill>
                  <a:srgbClr val="000000"/>
                </a:solidFill>
                <a:ea typeface="Verdana" panose="020B0604030504040204" pitchFamily="34" charset="0"/>
                <a:cs typeface="Arial" panose="020B0604020202020204" pitchFamily="34" charset="0"/>
              </a:rPr>
              <a:t>§ 10b Abs. 1 EStG.</a:t>
            </a:r>
            <a:endParaRPr lang="de-DE" sz="1800" dirty="0">
              <a:solidFill>
                <a:srgbClr val="000000"/>
              </a:solidFill>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61046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S_NEU" val="NEIN"/>
  <p:tag name="PS_UUID" val="51B64890-7839-433C-B60C-E58EB4D6EEC3"/>
  <p:tag name="PS_DOKUMENTTYP" val="Powerpoint-Dokumente"/>
  <p:tag name="PS_DOKUMENTENART" val="Dokumente"/>
  <p:tag name="PS_ZWEIG" val="DS"/>
  <p:tag name="PS_LOGDATEINAME" val="Gruppenlaufwerk\Gruppe_ZDFin\Prog\Frei_FIN-RLP\Vorlagen\OFD\Office_Intern\Masterfolie_CD"/>
  <p:tag name="PS_PHYSDATEINAME" val="\\zdFS01\FA_G_FA$\Gruppe_ZDFin\Prog\Frei_FIN-RLP\Vorlagen\OFD\Office_Intern\Masterfolie_CD.ppt"/>
  <p:tag name="PS_TEORID" val="ID Masterfolie_CD.ppt"/>
  <p:tag name="PS_LEBENSDAUER" val="2"/>
  <p:tag name="PS_ABLAGESCHEMA" val="DATEISYSTEM"/>
  <p:tag name="PS_EMAILDOKUMENT" val="NEIN"/>
  <p:tag name="PS_POSTEINGANG" val=""/>
  <p:tag name="PS_KEINSPEICHERN" val=""/>
</p:tagLst>
</file>

<file path=ppt/theme/theme1.xml><?xml version="1.0" encoding="utf-8"?>
<a:theme xmlns:a="http://schemas.openxmlformats.org/drawingml/2006/main" name="Aufzählung Standart">
  <a:themeElements>
    <a:clrScheme name="">
      <a:dk1>
        <a:srgbClr val="000000"/>
      </a:dk1>
      <a:lt1>
        <a:srgbClr val="FFFFFF"/>
      </a:lt1>
      <a:dk2>
        <a:srgbClr val="871D33"/>
      </a:dk2>
      <a:lt2>
        <a:srgbClr val="2D2015"/>
      </a:lt2>
      <a:accent1>
        <a:srgbClr val="E7D2D6"/>
      </a:accent1>
      <a:accent2>
        <a:srgbClr val="CFA5AD"/>
      </a:accent2>
      <a:accent3>
        <a:srgbClr val="FFFFFF"/>
      </a:accent3>
      <a:accent4>
        <a:srgbClr val="000000"/>
      </a:accent4>
      <a:accent5>
        <a:srgbClr val="F1E5E8"/>
      </a:accent5>
      <a:accent6>
        <a:srgbClr val="BB959C"/>
      </a:accent6>
      <a:hlink>
        <a:srgbClr val="CCB400"/>
      </a:hlink>
      <a:folHlink>
        <a:srgbClr val="8C9E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noFill/>
          <a:headEnd type="none" w="med" len="med"/>
          <a:tailEnd type="none" w="med" len="med"/>
        </a:ln>
      </a:spPr>
      <a:bodyPr vert="horz" wrap="square" lIns="0" tIns="0" rIns="0" bIns="0" numCol="1" rtlCol="0" anchor="b"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sz="3200" b="0" i="0" u="none" strike="noStrike" cap="none" normalizeH="0" baseline="0" smtClean="0">
            <a:ln>
              <a:noFill/>
            </a:ln>
            <a:solidFill>
              <a:srgbClr val="8F1936"/>
            </a:solidFill>
            <a:effectLst/>
            <a:latin typeface="Arial" pitchFamily="34" charset="0"/>
            <a:ea typeface="ＭＳ Ｐゴシック" pitchFamily="-65" charset="-128"/>
          </a:defRPr>
        </a:defPPr>
      </a:lstStyle>
      <a:style>
        <a:lnRef idx="2">
          <a:schemeClr val="accent4"/>
        </a:lnRef>
        <a:fillRef idx="1001">
          <a:schemeClr val="dk2"/>
        </a:fillRef>
        <a:effectRef idx="0">
          <a:schemeClr val="accent4"/>
        </a:effectRef>
        <a:fontRef idx="minor">
          <a:schemeClr val="dk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b"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3200" b="0" i="0" u="none" strike="noStrike" cap="none" normalizeH="0" baseline="0" smtClean="0">
            <a:ln>
              <a:noFill/>
            </a:ln>
            <a:solidFill>
              <a:srgbClr val="8F1936"/>
            </a:solidFill>
            <a:effectLst/>
            <a:latin typeface="Arial" pitchFamily="34" charset="0"/>
            <a:ea typeface="ＭＳ Ｐゴシック" pitchFamily="-65" charset="-128"/>
          </a:defRPr>
        </a:defPPr>
      </a:lstStyle>
    </a:lnDef>
  </a:objectDefaults>
  <a:extraClrSchemeLst>
    <a:extraClrScheme>
      <a:clrScheme name="Aufzählung Standa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ufzählung Standa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ufzählung Standa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ufzählung Standa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ufzählung Standa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ufzählung Standa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ufzählung Standar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ufzählung Standa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ufzählung Standa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ufzählung Standa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ufzählung Standa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ufzählung Standa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ufzählung Standart 13">
        <a:dk1>
          <a:srgbClr val="000000"/>
        </a:dk1>
        <a:lt1>
          <a:srgbClr val="FFFFFF"/>
        </a:lt1>
        <a:dk2>
          <a:srgbClr val="871D33"/>
        </a:dk2>
        <a:lt2>
          <a:srgbClr val="2D2015"/>
        </a:lt2>
        <a:accent1>
          <a:srgbClr val="F6D1C6"/>
        </a:accent1>
        <a:accent2>
          <a:srgbClr val="8F5F2F"/>
        </a:accent2>
        <a:accent3>
          <a:srgbClr val="FFFFFF"/>
        </a:accent3>
        <a:accent4>
          <a:srgbClr val="000000"/>
        </a:accent4>
        <a:accent5>
          <a:srgbClr val="FAE5DF"/>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terfolie_CD_4_3.potx" id="{B16F022E-3855-4FA9-A46C-CCA0C403C5AF}" vid="{1E4AC72A-B762-4C81-A09A-D290E36CBE4C}"/>
    </a:ext>
  </a:ext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UI/customUI14.xml>
</file>

<file path=docProps/app.xml><?xml version="1.0" encoding="utf-8"?>
<Properties xmlns="http://schemas.openxmlformats.org/officeDocument/2006/extended-properties" xmlns:vt="http://schemas.openxmlformats.org/officeDocument/2006/docPropsVTypes">
  <Template/>
  <TotalTime>0</TotalTime>
  <Words>540</Words>
  <Application>Microsoft Office PowerPoint</Application>
  <PresentationFormat>Bildschirmpräsentation (4:3)</PresentationFormat>
  <Paragraphs>151</Paragraphs>
  <Slides>13</Slides>
  <Notes>12</Notes>
  <HiddenSlides>0</HiddenSlides>
  <MMClips>0</MMClips>
  <ScaleCrop>false</ScaleCrop>
  <HeadingPairs>
    <vt:vector size="8" baseType="variant">
      <vt:variant>
        <vt:lpstr>Verwendete Schriftarten</vt:lpstr>
      </vt:variant>
      <vt:variant>
        <vt:i4>9</vt:i4>
      </vt:variant>
      <vt:variant>
        <vt:lpstr>Design</vt:lpstr>
      </vt:variant>
      <vt:variant>
        <vt:i4>1</vt:i4>
      </vt:variant>
      <vt:variant>
        <vt:lpstr>Eingebettete OLE-Server</vt:lpstr>
      </vt:variant>
      <vt:variant>
        <vt:i4>1</vt:i4>
      </vt:variant>
      <vt:variant>
        <vt:lpstr>Folientitel</vt:lpstr>
      </vt:variant>
      <vt:variant>
        <vt:i4>13</vt:i4>
      </vt:variant>
    </vt:vector>
  </HeadingPairs>
  <TitlesOfParts>
    <vt:vector size="24" baseType="lpstr">
      <vt:lpstr>ＭＳ Ｐゴシック</vt:lpstr>
      <vt:lpstr>Arial</vt:lpstr>
      <vt:lpstr>Bliss Light</vt:lpstr>
      <vt:lpstr>Courier New</vt:lpstr>
      <vt:lpstr>Symbol</vt:lpstr>
      <vt:lpstr>Tahoma</vt:lpstr>
      <vt:lpstr>Verdana</vt:lpstr>
      <vt:lpstr>Webdings</vt:lpstr>
      <vt:lpstr>Wingdings</vt:lpstr>
      <vt:lpstr>Aufzählung Standart</vt:lpstr>
      <vt:lpstr>Image</vt:lpstr>
      <vt:lpstr>Einnahmen aus nebenberuflicher / ehrenamtlicher Tätigkeit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Manager/>
  <Company>Zink &amp; Kraemer</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Vorläufiger PowerPoint-Folienmaster für das neue Corporate Design der Landesregierung Rheinland-Pfalz</dc:title>
  <dc:subject/>
  <dc:creator>Detlev Stamm</dc:creator>
  <cp:keywords/>
  <dc:description/>
  <cp:lastModifiedBy>Braun, Sabrina (fa-tr)</cp:lastModifiedBy>
  <cp:revision>178</cp:revision>
  <cp:lastPrinted>2009-02-09T14:57:03Z</cp:lastPrinted>
  <dcterms:created xsi:type="dcterms:W3CDTF">2009-02-09T14:56:39Z</dcterms:created>
  <dcterms:modified xsi:type="dcterms:W3CDTF">2019-06-17T12:58:46Z</dcterms:modified>
  <cp:category/>
</cp:coreProperties>
</file>